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7" r:id="rId2"/>
    <p:sldId id="262" r:id="rId3"/>
    <p:sldId id="263" r:id="rId4"/>
    <p:sldId id="272" r:id="rId5"/>
    <p:sldId id="271" r:id="rId6"/>
    <p:sldId id="270" r:id="rId7"/>
    <p:sldId id="288" r:id="rId8"/>
    <p:sldId id="274" r:id="rId9"/>
    <p:sldId id="273" r:id="rId10"/>
    <p:sldId id="280" r:id="rId11"/>
    <p:sldId id="276" r:id="rId12"/>
    <p:sldId id="282" r:id="rId13"/>
    <p:sldId id="287" r:id="rId14"/>
    <p:sldId id="279" r:id="rId15"/>
    <p:sldId id="275" r:id="rId16"/>
    <p:sldId id="278" r:id="rId17"/>
    <p:sldId id="285" r:id="rId18"/>
    <p:sldId id="283" r:id="rId19"/>
    <p:sldId id="289" r:id="rId20"/>
  </p:sldIdLst>
  <p:sldSz cx="9144000" cy="5143500" type="screen16x9"/>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p15:clr>
            <a:srgbClr val="A4A3A4"/>
          </p15:clr>
        </p15:guide>
        <p15:guide id="2" orient="horz" pos="1469">
          <p15:clr>
            <a:srgbClr val="A4A3A4"/>
          </p15:clr>
        </p15:guide>
        <p15:guide id="3" orient="horz" pos="3929">
          <p15:clr>
            <a:srgbClr val="A4A3A4"/>
          </p15:clr>
        </p15:guide>
        <p15:guide id="4" pos="5284">
          <p15:clr>
            <a:srgbClr val="A4A3A4"/>
          </p15:clr>
        </p15:guide>
        <p15:guide id="5" pos="567">
          <p15:clr>
            <a:srgbClr val="A4A3A4"/>
          </p15:clr>
        </p15:guide>
        <p15:guide id="6" orient="horz" pos="1076">
          <p15:clr>
            <a:srgbClr val="A4A3A4"/>
          </p15:clr>
        </p15:guide>
        <p15:guide id="7" orient="horz" pos="1102">
          <p15:clr>
            <a:srgbClr val="A4A3A4"/>
          </p15:clr>
        </p15:guide>
        <p15:guide id="8" orient="horz" pos="29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3C3C"/>
    <a:srgbClr val="1923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E2D33-AFAE-4E85-BD31-0CE7F8E4974E}" v="127" dt="2023-06-14T07:28:25.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0024" autoAdjust="0"/>
  </p:normalViewPr>
  <p:slideViewPr>
    <p:cSldViewPr snapToObjects="1">
      <p:cViewPr varScale="1">
        <p:scale>
          <a:sx n="76" d="100"/>
          <a:sy n="76" d="100"/>
        </p:scale>
        <p:origin x="1445" y="58"/>
      </p:cViewPr>
      <p:guideLst>
        <p:guide orient="horz" pos="1434"/>
        <p:guide orient="horz" pos="1469"/>
        <p:guide orient="horz" pos="3929"/>
        <p:guide pos="5284"/>
        <p:guide pos="567"/>
        <p:guide orient="horz" pos="1076"/>
        <p:guide orient="horz" pos="1102"/>
        <p:guide orient="horz" pos="2947"/>
      </p:guideLst>
    </p:cSldViewPr>
  </p:slideViewPr>
  <p:notesTextViewPr>
    <p:cViewPr>
      <p:scale>
        <a:sx n="100" d="100"/>
        <a:sy n="100" d="100"/>
      </p:scale>
      <p:origin x="0" y="0"/>
    </p:cViewPr>
  </p:notesTextViewPr>
  <p:notesViewPr>
    <p:cSldViewPr snapToObjects="1">
      <p:cViewPr varScale="1">
        <p:scale>
          <a:sx n="81" d="100"/>
          <a:sy n="81" d="100"/>
        </p:scale>
        <p:origin x="3240"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3BDBD347-9913-4ABB-8A43-9B8FF372A2DD}" type="datetimeFigureOut">
              <a:rPr lang="en-US"/>
              <a:t>6/14/2023</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B116402-ABF7-47D5-AC3C-5EC41B4152DB}" type="slidenum">
              <a:rPr lang="en-US"/>
              <a:t>‹nr.›</a:t>
            </a:fld>
            <a:endParaRPr lang="en-US"/>
          </a:p>
        </p:txBody>
      </p:sp>
    </p:spTree>
    <p:extLst>
      <p:ext uri="{BB962C8B-B14F-4D97-AF65-F5344CB8AC3E}">
        <p14:creationId xmlns:p14="http://schemas.microsoft.com/office/powerpoint/2010/main" val="712812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a:pPr/>
              <a:t>14-06-2023</a:t>
            </a:fld>
            <a:endParaRPr lang="en-GB"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a:pPr/>
              <a:t>‹nr.›</a:t>
            </a:fld>
            <a:endParaRPr lang="en-GB" dirty="0"/>
          </a:p>
        </p:txBody>
      </p:sp>
    </p:spTree>
    <p:extLst>
      <p:ext uri="{BB962C8B-B14F-4D97-AF65-F5344CB8AC3E}">
        <p14:creationId xmlns:p14="http://schemas.microsoft.com/office/powerpoint/2010/main" val="149128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Kort om mig </a:t>
            </a:r>
          </a:p>
          <a:p>
            <a:r>
              <a:rPr lang="da-DK" dirty="0"/>
              <a:t>Ida, Adam og Nina</a:t>
            </a:r>
          </a:p>
          <a:p>
            <a:r>
              <a:rPr lang="da-DK" dirty="0"/>
              <a:t>At de endelig må fylde hullerne ud </a:t>
            </a:r>
          </a:p>
        </p:txBody>
      </p:sp>
      <p:sp>
        <p:nvSpPr>
          <p:cNvPr id="4" name="Slide Number Placeholder 3"/>
          <p:cNvSpPr>
            <a:spLocks noGrp="1"/>
          </p:cNvSpPr>
          <p:nvPr>
            <p:ph type="sldNum" sz="quarter" idx="5"/>
          </p:nvPr>
        </p:nvSpPr>
        <p:spPr/>
        <p:txBody>
          <a:bodyPr/>
          <a:lstStyle/>
          <a:p>
            <a:fld id="{2336C548-B58F-4577-956A-A567C7589401}" type="slidenum">
              <a:rPr lang="en-GB" smtClean="0"/>
              <a:pPr/>
              <a:t>1</a:t>
            </a:fld>
            <a:endParaRPr lang="en-GB" dirty="0"/>
          </a:p>
        </p:txBody>
      </p:sp>
    </p:spTree>
    <p:extLst>
      <p:ext uri="{BB962C8B-B14F-4D97-AF65-F5344CB8AC3E}">
        <p14:creationId xmlns:p14="http://schemas.microsoft.com/office/powerpoint/2010/main" val="91699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baseline="0" dirty="0">
                <a:solidFill>
                  <a:srgbClr val="000000"/>
                </a:solidFill>
                <a:latin typeface="Primo Serif" panose="02080500080000020003" pitchFamily="18" charset="0"/>
              </a:rPr>
              <a:t>Rapporten undersøger initiativer, der retter sig mod hjemmebesøg og individtilpasset forebyggelse. Det skyldtes blandet andet pleje- og sundhedspersonalets gode muligheder for at identificere udsatte og sårbare borgere, deres legitime adgang til borgerens bolig og dermed deres mulighed for at foretage en risikovurdering af brandfarlige forhold og adfærd.</a:t>
            </a:r>
            <a:endParaRPr lang="da-DK" dirty="0"/>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14</a:t>
            </a:fld>
            <a:endParaRPr lang="en-GB" dirty="0"/>
          </a:p>
        </p:txBody>
      </p:sp>
    </p:spTree>
    <p:extLst>
      <p:ext uri="{BB962C8B-B14F-4D97-AF65-F5344CB8AC3E}">
        <p14:creationId xmlns:p14="http://schemas.microsoft.com/office/powerpoint/2010/main" val="29889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 danske erfaringer er få, men gode, når det gælder borgernære tværfaglige indsatser for at forebygge dødsbrand, målrettet de mest sårbare.</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15</a:t>
            </a:fld>
            <a:endParaRPr lang="en-GB" dirty="0"/>
          </a:p>
        </p:txBody>
      </p:sp>
    </p:spTree>
    <p:extLst>
      <p:ext uri="{BB962C8B-B14F-4D97-AF65-F5344CB8AC3E}">
        <p14:creationId xmlns:p14="http://schemas.microsoft.com/office/powerpoint/2010/main" val="245825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 er i både dansk og international regi brug for udvikling af metoder til at definere kvalificerede effektmål, på et område hvor ordinære statiske testmetoder er vanskelige at anvende. Datagrundlaget er småt og de mest lovende interventioner involverer en række parametre, der er ikke lader </a:t>
            </a:r>
            <a:r>
              <a:rPr lang="da-DK" sz="1200" dirty="0">
                <a:latin typeface="Calibri" panose="020F0502020204030204" pitchFamily="34" charset="0"/>
                <a:cs typeface="Calibri" panose="020F0502020204030204" pitchFamily="34" charset="0"/>
              </a:rPr>
              <a:t>sig isolere i et klassisk interventionsstudie.</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16</a:t>
            </a:fld>
            <a:endParaRPr lang="en-GB" dirty="0"/>
          </a:p>
        </p:txBody>
      </p:sp>
    </p:spTree>
    <p:extLst>
      <p:ext uri="{BB962C8B-B14F-4D97-AF65-F5344CB8AC3E}">
        <p14:creationId xmlns:p14="http://schemas.microsoft.com/office/powerpoint/2010/main" val="302502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Pleje- og sundhedspersonalet i primær sektoren har gode muligheder </a:t>
            </a: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at identificere udsatte og sårbare borgere, de har legitim adgang til borgerens bolig og dermed mulighed for at foretage en risikovurdering af brandfarlige forhold og adfærd.</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17</a:t>
            </a:fld>
            <a:endParaRPr lang="en-GB" dirty="0"/>
          </a:p>
        </p:txBody>
      </p:sp>
    </p:spTree>
    <p:extLst>
      <p:ext uri="{BB962C8B-B14F-4D97-AF65-F5344CB8AC3E}">
        <p14:creationId xmlns:p14="http://schemas.microsoft.com/office/powerpoint/2010/main" val="211686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baseline="0" dirty="0">
                <a:solidFill>
                  <a:srgbClr val="000000"/>
                </a:solidFill>
                <a:latin typeface="Primo Serif" panose="02080500080000020003" pitchFamily="18" charset="0"/>
              </a:rPr>
              <a:t>Begrænsningen ved metoden er, at der er op til flere tilfælde, hvor information om indsatser har været utilgængelig eller mangelfuld. Det gælder bl.a. viden, der er gået tabt ved personaleudskiftning samt mangel på evaluering, opsamling og registrering i forhold til målingen af effekten. I nogle tilfælde har det ikke været muligt at undersøge, hvordan initiativ er igangsat, hvordan indsatsen er forløbet eller hvordan beslutninger om omkostninger, personale og ressourcer er blevet taget undervejs.  </a:t>
            </a:r>
            <a:endParaRPr lang="da-DK" dirty="0"/>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18</a:t>
            </a:fld>
            <a:endParaRPr lang="en-GB" dirty="0"/>
          </a:p>
        </p:txBody>
      </p:sp>
    </p:spTree>
    <p:extLst>
      <p:ext uri="{BB962C8B-B14F-4D97-AF65-F5344CB8AC3E}">
        <p14:creationId xmlns:p14="http://schemas.microsoft.com/office/powerpoint/2010/main" val="34978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800" b="0" i="0" u="none" strike="noStrike" baseline="0" dirty="0">
                <a:solidFill>
                  <a:srgbClr val="000000"/>
                </a:solidFill>
                <a:latin typeface="Primo Serif" panose="02080500080000020003" pitchFamily="18" charset="0"/>
              </a:rPr>
              <a:t>Projektet er startet i 2019 i samarbejde med </a:t>
            </a:r>
            <a:r>
              <a:rPr lang="da-DK" sz="1800" b="0" i="0" u="none" strike="noStrike" baseline="0" dirty="0" err="1">
                <a:solidFill>
                  <a:srgbClr val="000000"/>
                </a:solidFill>
                <a:latin typeface="Primo Serif" panose="02080500080000020003" pitchFamily="18" charset="0"/>
              </a:rPr>
              <a:t>TrygFonden</a:t>
            </a:r>
            <a:r>
              <a:rPr lang="da-DK" sz="1800" b="0" i="0" u="none" strike="noStrike" baseline="0" dirty="0">
                <a:solidFill>
                  <a:srgbClr val="000000"/>
                </a:solidFill>
                <a:latin typeface="Primo Serif" panose="02080500080000020003" pitchFamily="18" charset="0"/>
              </a:rPr>
              <a:t>, Beredskabsstyrelsen og Københavns Professionshøjskole </a:t>
            </a:r>
          </a:p>
          <a:p>
            <a:endParaRPr lang="da-DK" sz="1800" b="0" i="0" u="none" strike="noStrike" baseline="0" dirty="0">
              <a:solidFill>
                <a:srgbClr val="000000"/>
              </a:solidFill>
              <a:latin typeface="Primo Serif" panose="02080500080000020003" pitchFamily="18" charset="0"/>
            </a:endParaRPr>
          </a:p>
          <a:p>
            <a:r>
              <a:rPr lang="da-DK" sz="1800" b="0" i="0" dirty="0">
                <a:solidFill>
                  <a:srgbClr val="1F1E1E"/>
                </a:solidFill>
                <a:effectLst/>
                <a:latin typeface="open sans" panose="020B0606030504020204" pitchFamily="34" charset="0"/>
              </a:rPr>
              <a:t>Trækker man de fem selvmord fra, var der tale om 52 utilsigtede dødsbrande i 2022. </a:t>
            </a:r>
          </a:p>
          <a:p>
            <a:r>
              <a:rPr lang="da-DK" sz="1800" b="0" i="0" dirty="0">
                <a:solidFill>
                  <a:srgbClr val="1F1E1E"/>
                </a:solidFill>
                <a:effectLst/>
                <a:latin typeface="open sans" panose="020B0606030504020204" pitchFamily="34" charset="0"/>
              </a:rPr>
              <a:t>Samlet set er antallet af utilsigtede dødsbrande i Danmark faldet i perioden 2013 til 2022, om end der siden 2019 har været en lille stigning hvert år.</a:t>
            </a:r>
            <a:endParaRPr lang="da-DK" sz="1800" dirty="0"/>
          </a:p>
          <a:p>
            <a:endParaRPr lang="da-DK" sz="1800" b="0" i="0" u="none" strike="noStrike" baseline="0" dirty="0">
              <a:solidFill>
                <a:srgbClr val="000000"/>
              </a:solidFill>
              <a:latin typeface="Primo Serif" panose="02080500080000020003" pitchFamily="18" charset="0"/>
            </a:endParaRPr>
          </a:p>
        </p:txBody>
      </p:sp>
      <p:sp>
        <p:nvSpPr>
          <p:cNvPr id="4" name="Slide Number Placeholder 3"/>
          <p:cNvSpPr>
            <a:spLocks noGrp="1"/>
          </p:cNvSpPr>
          <p:nvPr>
            <p:ph type="sldNum" sz="quarter" idx="5"/>
          </p:nvPr>
        </p:nvSpPr>
        <p:spPr/>
        <p:txBody>
          <a:bodyPr/>
          <a:lstStyle/>
          <a:p>
            <a:fld id="{2336C548-B58F-4577-956A-A567C7589401}" type="slidenum">
              <a:rPr lang="en-GB" smtClean="0"/>
              <a:pPr/>
              <a:t>2</a:t>
            </a:fld>
            <a:endParaRPr lang="en-GB" dirty="0"/>
          </a:p>
        </p:txBody>
      </p:sp>
    </p:spTree>
    <p:extLst>
      <p:ext uri="{BB962C8B-B14F-4D97-AF65-F5344CB8AC3E}">
        <p14:creationId xmlns:p14="http://schemas.microsoft.com/office/powerpoint/2010/main" val="125622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Udfoldelsen af undren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Dette skal samlet set etablere et solidt vidensgrundlag for en styrket brandforebyggende indsats.</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3</a:t>
            </a:fld>
            <a:endParaRPr lang="en-GB" dirty="0"/>
          </a:p>
        </p:txBody>
      </p:sp>
    </p:spTree>
    <p:extLst>
      <p:ext uri="{BB962C8B-B14F-4D97-AF65-F5344CB8AC3E}">
        <p14:creationId xmlns:p14="http://schemas.microsoft.com/office/powerpoint/2010/main" val="299280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Tre forskellige studier </a:t>
            </a:r>
          </a:p>
          <a:p>
            <a:r>
              <a:rPr lang="da-DK" dirty="0"/>
              <a:t>Generel pointe om problemer med data kvalitet </a:t>
            </a:r>
          </a:p>
        </p:txBody>
      </p:sp>
      <p:sp>
        <p:nvSpPr>
          <p:cNvPr id="4" name="Slide Number Placeholder 3"/>
          <p:cNvSpPr>
            <a:spLocks noGrp="1"/>
          </p:cNvSpPr>
          <p:nvPr>
            <p:ph type="sldNum" sz="quarter" idx="5"/>
          </p:nvPr>
        </p:nvSpPr>
        <p:spPr/>
        <p:txBody>
          <a:bodyPr/>
          <a:lstStyle/>
          <a:p>
            <a:fld id="{2336C548-B58F-4577-956A-A567C7589401}" type="slidenum">
              <a:rPr lang="en-GB" smtClean="0"/>
              <a:pPr/>
              <a:t>4</a:t>
            </a:fld>
            <a:endParaRPr lang="en-GB" dirty="0"/>
          </a:p>
        </p:txBody>
      </p:sp>
    </p:spTree>
    <p:extLst>
      <p:ext uri="{BB962C8B-B14F-4D97-AF65-F5344CB8AC3E}">
        <p14:creationId xmlns:p14="http://schemas.microsoft.com/office/powerpoint/2010/main" val="43638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Komfur vagt og røgalarmer – er gode tiltag </a:t>
            </a:r>
          </a:p>
        </p:txBody>
      </p:sp>
      <p:sp>
        <p:nvSpPr>
          <p:cNvPr id="4" name="Slide Number Placeholder 3"/>
          <p:cNvSpPr>
            <a:spLocks noGrp="1"/>
          </p:cNvSpPr>
          <p:nvPr>
            <p:ph type="sldNum" sz="quarter" idx="5"/>
          </p:nvPr>
        </p:nvSpPr>
        <p:spPr/>
        <p:txBody>
          <a:bodyPr/>
          <a:lstStyle/>
          <a:p>
            <a:fld id="{2336C548-B58F-4577-956A-A567C7589401}" type="slidenum">
              <a:rPr lang="en-GB" smtClean="0"/>
              <a:pPr/>
              <a:t>7</a:t>
            </a:fld>
            <a:endParaRPr lang="en-GB" dirty="0"/>
          </a:p>
        </p:txBody>
      </p:sp>
    </p:spTree>
    <p:extLst>
      <p:ext uri="{BB962C8B-B14F-4D97-AF65-F5344CB8AC3E}">
        <p14:creationId xmlns:p14="http://schemas.microsoft.com/office/powerpoint/2010/main" val="201760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arbejdet med de forskellige datakilder har det imidlertid vist sig, at der er nogle grundlæggende udfordringer i forhold til at sammenstille data og derved opnå det detaljerede statistiske materiale som forudsat af projektets problemformulering</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8</a:t>
            </a:fld>
            <a:endParaRPr lang="en-GB" dirty="0"/>
          </a:p>
        </p:txBody>
      </p:sp>
    </p:spTree>
    <p:extLst>
      <p:ext uri="{BB962C8B-B14F-4D97-AF65-F5344CB8AC3E}">
        <p14:creationId xmlns:p14="http://schemas.microsoft.com/office/powerpoint/2010/main" val="150948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Igen rygning – men også alder er afgørende </a:t>
            </a:r>
          </a:p>
        </p:txBody>
      </p:sp>
      <p:sp>
        <p:nvSpPr>
          <p:cNvPr id="4" name="Slide Number Placeholder 3"/>
          <p:cNvSpPr>
            <a:spLocks noGrp="1"/>
          </p:cNvSpPr>
          <p:nvPr>
            <p:ph type="sldNum" sz="quarter" idx="5"/>
          </p:nvPr>
        </p:nvSpPr>
        <p:spPr/>
        <p:txBody>
          <a:bodyPr/>
          <a:lstStyle/>
          <a:p>
            <a:fld id="{2336C548-B58F-4577-956A-A567C7589401}" type="slidenum">
              <a:rPr lang="en-GB" smtClean="0"/>
              <a:pPr/>
              <a:t>9</a:t>
            </a:fld>
            <a:endParaRPr lang="en-GB" dirty="0"/>
          </a:p>
        </p:txBody>
      </p:sp>
    </p:spTree>
    <p:extLst>
      <p:ext uri="{BB962C8B-B14F-4D97-AF65-F5344CB8AC3E}">
        <p14:creationId xmlns:p14="http://schemas.microsoft.com/office/powerpoint/2010/main" val="368911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u="none" strike="noStrike" baseline="0" dirty="0">
                <a:solidFill>
                  <a:srgbClr val="000000"/>
                </a:solidFill>
                <a:latin typeface="Calibri" panose="020F0502020204030204" pitchFamily="34" charset="0"/>
                <a:cs typeface="Calibri" panose="020F0502020204030204" pitchFamily="34" charset="0"/>
              </a:rPr>
              <a:t>Det, som er særlig interessant for rapportens undersøgelsesfelt er, at der, hvor der sker en dødsbrand, er der, hvor der oftest er en kombination af risikofaktorer til stede. Det kan både inkludere borgerens helbredsmæssige tilstand samt andre omstændigheder som f.eks. rygning. </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10</a:t>
            </a:fld>
            <a:endParaRPr lang="en-GB" dirty="0"/>
          </a:p>
        </p:txBody>
      </p:sp>
    </p:spTree>
    <p:extLst>
      <p:ext uri="{BB962C8B-B14F-4D97-AF65-F5344CB8AC3E}">
        <p14:creationId xmlns:p14="http://schemas.microsoft.com/office/powerpoint/2010/main" val="3491826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latin typeface="Calibri" panose="020F0502020204030204" pitchFamily="34" charset="0"/>
                <a:cs typeface="Calibri" panose="020F0502020204030204" pitchFamily="34" charset="0"/>
              </a:rPr>
              <a:t>Rapporten omhandler udelukkende brande i private boliger. </a:t>
            </a:r>
          </a:p>
          <a:p>
            <a:endParaRPr lang="da-DK" sz="1200" dirty="0">
              <a:latin typeface="Calibri" panose="020F0502020204030204" pitchFamily="34" charset="0"/>
              <a:cs typeface="Calibri" panose="020F0502020204030204" pitchFamily="34" charset="0"/>
            </a:endParaRPr>
          </a:p>
          <a:p>
            <a:r>
              <a:rPr lang="da-DK" sz="1200" dirty="0">
                <a:latin typeface="Calibri" panose="020F0502020204030204" pitchFamily="34" charset="0"/>
                <a:cs typeface="Calibri" panose="020F0502020204030204" pitchFamily="34" charset="0"/>
              </a:rPr>
              <a:t>De fleste dødsbrande finder sted i private boliger, som samtidig udgør et område med særskilte dynamikker. </a:t>
            </a:r>
            <a:endPar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da-DK" sz="1200" dirty="0">
              <a:latin typeface="Calibri" panose="020F0502020204030204" pitchFamily="34" charset="0"/>
              <a:cs typeface="Calibri" panose="020F0502020204030204" pitchFamily="34" charset="0"/>
            </a:endParaRPr>
          </a:p>
          <a:p>
            <a:r>
              <a:rPr lang="da-DK" sz="1200" dirty="0">
                <a:latin typeface="Calibri" panose="020F0502020204030204" pitchFamily="34" charset="0"/>
                <a:cs typeface="Calibri" panose="020F0502020204030204" pitchFamily="34" charset="0"/>
              </a:rPr>
              <a:t>Paradoksalt nok er det derfor mest effektivt (målt i liv) at fokusere dér, hvor forebyggelseseffekterne er mindst effektive (målt i, hvor meget de ændrer borgeradfærd og nedsætter risikoen).</a:t>
            </a:r>
          </a:p>
          <a:p>
            <a:endParaRPr lang="da-DK" sz="1200" dirty="0">
              <a:latin typeface="Calibri" panose="020F0502020204030204" pitchFamily="34" charset="0"/>
              <a:cs typeface="Calibri" panose="020F0502020204030204" pitchFamily="34" charset="0"/>
            </a:endParaRPr>
          </a:p>
          <a:p>
            <a:r>
              <a:rPr lang="da-DK" sz="1200" dirty="0">
                <a:latin typeface="Calibri" panose="020F0502020204030204" pitchFamily="34" charset="0"/>
                <a:cs typeface="Calibri" panose="020F0502020204030204" pitchFamily="34" charset="0"/>
              </a:rPr>
              <a:t>Gør noget, der passer til situationen: Hvis tingene skal virke, er det særligt vigtigt, at man gør noget, der passer til den individuelle borger, man skal hjælpe. </a:t>
            </a:r>
          </a:p>
          <a:p>
            <a:r>
              <a:rPr lang="da-DK" sz="1200" dirty="0">
                <a:latin typeface="Calibri" panose="020F0502020204030204" pitchFamily="34" charset="0"/>
                <a:cs typeface="Calibri" panose="020F0502020204030204" pitchFamily="34" charset="0"/>
              </a:rPr>
              <a:t>Sørg for at finde en løsning, der fungerer i borgerens liv. </a:t>
            </a:r>
          </a:p>
          <a:p>
            <a:endParaRPr lang="da-DK" dirty="0"/>
          </a:p>
        </p:txBody>
      </p:sp>
      <p:sp>
        <p:nvSpPr>
          <p:cNvPr id="4" name="Slide Number Placeholder 3"/>
          <p:cNvSpPr>
            <a:spLocks noGrp="1"/>
          </p:cNvSpPr>
          <p:nvPr>
            <p:ph type="sldNum" sz="quarter" idx="5"/>
          </p:nvPr>
        </p:nvSpPr>
        <p:spPr/>
        <p:txBody>
          <a:bodyPr/>
          <a:lstStyle/>
          <a:p>
            <a:fld id="{2336C548-B58F-4577-956A-A567C7589401}" type="slidenum">
              <a:rPr lang="en-GB" smtClean="0"/>
              <a:pPr/>
              <a:t>11</a:t>
            </a:fld>
            <a:endParaRPr lang="en-GB" dirty="0"/>
          </a:p>
        </p:txBody>
      </p:sp>
    </p:spTree>
    <p:extLst>
      <p:ext uri="{BB962C8B-B14F-4D97-AF65-F5344CB8AC3E}">
        <p14:creationId xmlns:p14="http://schemas.microsoft.com/office/powerpoint/2010/main" val="5360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side 1">
    <p:spTree>
      <p:nvGrpSpPr>
        <p:cNvPr id="1" name=""/>
        <p:cNvGrpSpPr/>
        <p:nvPr/>
      </p:nvGrpSpPr>
      <p:grpSpPr>
        <a:xfrm>
          <a:off x="0" y="0"/>
          <a:ext cx="0" cy="0"/>
          <a:chOff x="0" y="0"/>
          <a:chExt cx="0" cy="0"/>
        </a:xfrm>
      </p:grpSpPr>
      <p:sp>
        <p:nvSpPr>
          <p:cNvPr id="5" name="Baggrund">
            <a:extLs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728" y="1974453"/>
            <a:ext cx="3334544" cy="11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sside 2-spaltet med billed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lvl1pPr>
              <a:defRPr>
                <a:solidFill>
                  <a:schemeClr val="accent1"/>
                </a:solidFill>
              </a:defRPr>
            </a:lvl1p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billede 6"/>
          <p:cNvSpPr>
            <a:spLocks noGrp="1"/>
          </p:cNvSpPr>
          <p:nvPr>
            <p:ph type="pic" sz="quarter" idx="13"/>
          </p:nvPr>
        </p:nvSpPr>
        <p:spPr>
          <a:xfrm>
            <a:off x="6099175" y="0"/>
            <a:ext cx="3044825" cy="5143500"/>
          </a:xfrm>
          <a:prstGeom prst="rect">
            <a:avLst/>
          </a:prstGeom>
        </p:spPr>
        <p:txBody>
          <a:bodyPr/>
          <a:lstStyle/>
          <a:p>
            <a:endParaRPr lang="da-DK" dirty="0"/>
          </a:p>
        </p:txBody>
      </p:sp>
      <p:sp>
        <p:nvSpPr>
          <p:cNvPr id="10"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41433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sside med billede venstr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4572000" cy="5143500"/>
          </a:xfrm>
          <a:prstGeom prst="rect">
            <a:avLst/>
          </a:prstGeom>
        </p:spPr>
        <p:txBody>
          <a:bodyPr/>
          <a:lstStyle/>
          <a:p>
            <a:endParaRPr lang="da-DK" dirty="0"/>
          </a:p>
        </p:txBody>
      </p:sp>
      <p:sp>
        <p:nvSpPr>
          <p:cNvPr id="9" name="Baggrund">
            <a:extLst>
              <a:ext uri="{C183D7F6-B498-43B3-948B-1728B52AA6E4}">
                <adec:decorative xmlns:adec="http://schemas.microsoft.com/office/drawing/2017/decorative" val="1"/>
              </a:ext>
            </a:extLst>
          </p:cNvPr>
          <p:cNvSpPr/>
          <p:nvPr userDrawn="1"/>
        </p:nvSpPr>
        <p:spPr>
          <a:xfrm>
            <a:off x="4578144" y="0"/>
            <a:ext cx="4565856" cy="2571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ladsholder til tekst 5"/>
          <p:cNvSpPr>
            <a:spLocks noGrp="1"/>
          </p:cNvSpPr>
          <p:nvPr>
            <p:ph type="body" sz="quarter" idx="14"/>
          </p:nvPr>
        </p:nvSpPr>
        <p:spPr>
          <a:xfrm>
            <a:off x="5078874" y="421779"/>
            <a:ext cx="3564396" cy="172819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ladsholder til tekst 5"/>
          <p:cNvSpPr>
            <a:spLocks noGrp="1"/>
          </p:cNvSpPr>
          <p:nvPr>
            <p:ph type="body" sz="quarter" idx="15"/>
          </p:nvPr>
        </p:nvSpPr>
        <p:spPr>
          <a:xfrm>
            <a:off x="5083916" y="3687874"/>
            <a:ext cx="2260392" cy="1116124"/>
          </a:xfrm>
          <a:prstGeom prst="rect">
            <a:avLst/>
          </a:prstGeom>
        </p:spPr>
        <p:txBody>
          <a:bodyPr lIns="0" tIns="0" rIns="0" bIns="0"/>
          <a:lstStyle>
            <a:lvl1pPr algn="l">
              <a:defRPr sz="1000">
                <a:solidFill>
                  <a:srgbClr val="000000"/>
                </a:solidFill>
                <a:latin typeface="Georgia" panose="02040502050405020303" pitchFamily="18" charset="0"/>
              </a:defRPr>
            </a:lvl1pPr>
            <a:lvl2pPr algn="l">
              <a:defRPr sz="1000">
                <a:solidFill>
                  <a:srgbClr val="000000"/>
                </a:solidFill>
                <a:latin typeface="Georgia" panose="02040502050405020303" pitchFamily="18" charset="0"/>
              </a:defRPr>
            </a:lvl2pPr>
            <a:lvl3pPr algn="l">
              <a:defRPr sz="1000">
                <a:solidFill>
                  <a:srgbClr val="000000"/>
                </a:solidFill>
                <a:latin typeface="Georgia" panose="02040502050405020303" pitchFamily="18" charset="0"/>
              </a:defRPr>
            </a:lvl3pPr>
            <a:lvl4pPr algn="l">
              <a:defRPr sz="1000">
                <a:solidFill>
                  <a:srgbClr val="000000"/>
                </a:solidFill>
                <a:latin typeface="Georgia" panose="02040502050405020303" pitchFamily="18" charset="0"/>
              </a:defRPr>
            </a:lvl4pPr>
            <a:lvl5pPr algn="l">
              <a:defRPr sz="1000">
                <a:solidFill>
                  <a:srgbClr val="000000"/>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Titel 1"/>
          <p:cNvSpPr>
            <a:spLocks noGrp="1"/>
          </p:cNvSpPr>
          <p:nvPr>
            <p:ph type="title"/>
          </p:nvPr>
        </p:nvSpPr>
        <p:spPr>
          <a:xfrm>
            <a:off x="5078874" y="3039802"/>
            <a:ext cx="2265434" cy="468052"/>
          </a:xfrm>
        </p:spPr>
        <p:txBody>
          <a:bodyPr/>
          <a:lstStyle>
            <a:lvl1pPr>
              <a:defRPr sz="1600">
                <a:solidFill>
                  <a:srgbClr val="000000"/>
                </a:solidFill>
              </a:defRPr>
            </a:lvl1pPr>
          </a:lstStyle>
          <a:p>
            <a:r>
              <a:rPr lang="da-DK" dirty="0"/>
              <a:t>Klik for at redigere i master</a:t>
            </a:r>
          </a:p>
        </p:txBody>
      </p:sp>
      <p:sp>
        <p:nvSpPr>
          <p:cNvPr id="8" name="bk object 16">
            <a:extLst>
              <a:ext uri="{C183D7F6-B498-43B3-948B-1728B52AA6E4}">
                <adec:decorative xmlns:adec="http://schemas.microsoft.com/office/drawing/2017/decorative" val="1"/>
              </a:ext>
            </a:extLst>
          </p:cNvPr>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3" name="bk object 17">
            <a:extLst>
              <a:ext uri="{C183D7F6-B498-43B3-948B-1728B52AA6E4}">
                <adec:decorative xmlns:adec="http://schemas.microsoft.com/office/drawing/2017/decorative" val="1"/>
              </a:ext>
            </a:extLst>
          </p:cNvPr>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47163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side 2-spaltet - Spejling">
    <p:spTree>
      <p:nvGrpSpPr>
        <p:cNvPr id="1" name=""/>
        <p:cNvGrpSpPr/>
        <p:nvPr/>
      </p:nvGrpSpPr>
      <p:grpSpPr>
        <a:xfrm>
          <a:off x="0" y="0"/>
          <a:ext cx="0" cy="0"/>
          <a:chOff x="0" y="0"/>
          <a:chExt cx="0" cy="0"/>
        </a:xfrm>
      </p:grpSpPr>
      <p:sp>
        <p:nvSpPr>
          <p:cNvPr id="2" name="Titel 1"/>
          <p:cNvSpPr>
            <a:spLocks noGrp="1"/>
          </p:cNvSpPr>
          <p:nvPr>
            <p:ph type="title"/>
          </p:nvPr>
        </p:nvSpPr>
        <p:spPr>
          <a:xfrm>
            <a:off x="5184068" y="395103"/>
            <a:ext cx="3449133" cy="628475"/>
          </a:xfrm>
        </p:spPr>
        <p:txBody>
          <a:bodyPr/>
          <a:lstStyle>
            <a:lvl1pPr algn="ctr">
              <a:defRPr sz="2000">
                <a:solidFill>
                  <a:schemeClr val="accent1"/>
                </a:solidFill>
              </a:defRPr>
            </a:lvl1pPr>
          </a:lstStyle>
          <a:p>
            <a:r>
              <a:rPr lang="da-DK" dirty="0"/>
              <a:t>Klik for at redigere i master</a:t>
            </a:r>
          </a:p>
        </p:txBody>
      </p:sp>
      <p:sp>
        <p:nvSpPr>
          <p:cNvPr id="4" name="Pladsholder til tekst 5"/>
          <p:cNvSpPr>
            <a:spLocks noGrp="1"/>
          </p:cNvSpPr>
          <p:nvPr>
            <p:ph type="body" sz="quarter" idx="11"/>
          </p:nvPr>
        </p:nvSpPr>
        <p:spPr>
          <a:xfrm>
            <a:off x="5188133" y="1203598"/>
            <a:ext cx="3445068" cy="2592388"/>
          </a:xfrm>
          <a:prstGeom prst="rect">
            <a:avLst/>
          </a:prstGeom>
        </p:spPr>
        <p:txBody>
          <a:bodyPr lIns="0" tIns="0" rIns="0" bIns="0"/>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a:extLst>
              <a:ext uri="{C183D7F6-B498-43B3-948B-1728B52AA6E4}">
                <adec:decorative xmlns:adec="http://schemas.microsoft.com/office/drawing/2017/decorative" val="1"/>
              </a:ext>
            </a:extLst>
          </p:cNvPr>
          <p:cNvSpPr/>
          <p:nvPr userDrawn="1"/>
        </p:nvSpPr>
        <p:spPr>
          <a:xfrm>
            <a:off x="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Pladsholder til tekst 5"/>
          <p:cNvSpPr>
            <a:spLocks noGrp="1"/>
          </p:cNvSpPr>
          <p:nvPr>
            <p:ph type="body" sz="quarter" idx="13"/>
          </p:nvPr>
        </p:nvSpPr>
        <p:spPr>
          <a:xfrm>
            <a:off x="719826" y="888194"/>
            <a:ext cx="3132348" cy="336711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25627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m_KP">
    <p:spTree>
      <p:nvGrpSpPr>
        <p:cNvPr id="1" name=""/>
        <p:cNvGrpSpPr/>
        <p:nvPr/>
      </p:nvGrpSpPr>
      <p:grpSpPr>
        <a:xfrm>
          <a:off x="0" y="0"/>
          <a:ext cx="0" cy="0"/>
          <a:chOff x="0" y="0"/>
          <a:chExt cx="0" cy="0"/>
        </a:xfrm>
      </p:grpSpPr>
      <p:sp>
        <p:nvSpPr>
          <p:cNvPr id="3" name="bk object 16">
            <a:extLst>
              <a:ext uri="{C183D7F6-B498-43B3-948B-1728B52AA6E4}">
                <adec:decorative xmlns:adec="http://schemas.microsoft.com/office/drawing/2017/decorative" val="1"/>
              </a:ext>
            </a:extLst>
          </p:cNvPr>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4" name="bk object 17">
            <a:extLst>
              <a:ext uri="{C183D7F6-B498-43B3-948B-1728B52AA6E4}">
                <adec:decorative xmlns:adec="http://schemas.microsoft.com/office/drawing/2017/decorative" val="1"/>
              </a:ext>
            </a:extLst>
          </p:cNvPr>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56640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61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ktionsside">
    <p:spTree>
      <p:nvGrpSpPr>
        <p:cNvPr id="1" name=""/>
        <p:cNvGrpSpPr/>
        <p:nvPr/>
      </p:nvGrpSpPr>
      <p:grpSpPr>
        <a:xfrm>
          <a:off x="0" y="0"/>
          <a:ext cx="0" cy="0"/>
          <a:chOff x="0" y="0"/>
          <a:chExt cx="0" cy="0"/>
        </a:xfrm>
      </p:grpSpPr>
      <p:sp>
        <p:nvSpPr>
          <p:cNvPr id="5" name="Baggrund">
            <a:extLs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4"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6"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Tree>
    <p:extLst>
      <p:ext uri="{BB962C8B-B14F-4D97-AF65-F5344CB8AC3E}">
        <p14:creationId xmlns:p14="http://schemas.microsoft.com/office/powerpoint/2010/main" val="35101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side 2">
    <p:spTree>
      <p:nvGrpSpPr>
        <p:cNvPr id="1" name=""/>
        <p:cNvGrpSpPr/>
        <p:nvPr/>
      </p:nvGrpSpPr>
      <p:grpSpPr>
        <a:xfrm>
          <a:off x="0" y="0"/>
          <a:ext cx="0" cy="0"/>
          <a:chOff x="0" y="0"/>
          <a:chExt cx="0" cy="0"/>
        </a:xfrm>
      </p:grpSpPr>
      <p:sp>
        <p:nvSpPr>
          <p:cNvPr id="5" name="Baggrund">
            <a:extLs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7">
            <a:extLs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629954" y="1552435"/>
            <a:ext cx="3884092" cy="20386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3157" y="4528786"/>
            <a:ext cx="728851"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ide 3">
    <p:spTree>
      <p:nvGrpSpPr>
        <p:cNvPr id="1" name=""/>
        <p:cNvGrpSpPr/>
        <p:nvPr/>
      </p:nvGrpSpPr>
      <p:grpSpPr>
        <a:xfrm>
          <a:off x="0" y="0"/>
          <a:ext cx="0" cy="0"/>
          <a:chOff x="0" y="0"/>
          <a:chExt cx="0" cy="0"/>
        </a:xfrm>
      </p:grpSpPr>
      <p:sp>
        <p:nvSpPr>
          <p:cNvPr id="7" name="object 5">
            <a:extLst>
              <a:ext uri="{C183D7F6-B498-43B3-948B-1728B52AA6E4}">
                <adec:decorative xmlns:adec="http://schemas.microsoft.com/office/drawing/2017/decorative" val="1"/>
              </a:ext>
            </a:extLst>
          </p:cNvPr>
          <p:cNvSpPr/>
          <p:nvPr userDrawn="1"/>
        </p:nvSpPr>
        <p:spPr>
          <a:xfrm>
            <a:off x="0" y="0"/>
            <a:ext cx="4572000" cy="5143211"/>
          </a:xfrm>
          <a:custGeom>
            <a:avLst/>
            <a:gdLst/>
            <a:ahLst/>
            <a:cxnLst/>
            <a:rect l="l" t="t" r="r" b="b"/>
            <a:pathLst>
              <a:path w="10052050" h="11308715">
                <a:moveTo>
                  <a:pt x="0" y="11308556"/>
                </a:moveTo>
                <a:lnTo>
                  <a:pt x="10052049" y="11308556"/>
                </a:lnTo>
                <a:lnTo>
                  <a:pt x="10052049" y="0"/>
                </a:lnTo>
                <a:lnTo>
                  <a:pt x="0" y="0"/>
                </a:lnTo>
                <a:lnTo>
                  <a:pt x="0" y="11308556"/>
                </a:lnTo>
                <a:close/>
              </a:path>
            </a:pathLst>
          </a:custGeom>
          <a:solidFill>
            <a:schemeClr val="accent1"/>
          </a:solidFill>
        </p:spPr>
        <p:txBody>
          <a:bodyPr wrap="square" lIns="0" tIns="0" rIns="0" bIns="0" rtlCol="0"/>
          <a:lstStyle/>
          <a:p>
            <a:endParaRPr dirty="0">
              <a:solidFill>
                <a:srgbClr val="FA3C3C"/>
              </a:solidFill>
              <a:latin typeface="Arial" panose="020B0604020202020204" pitchFamily="34" charset="0"/>
              <a:cs typeface="Arial" panose="020B0604020202020204" pitchFamily="34" charset="0"/>
            </a:endParaRPr>
          </a:p>
        </p:txBody>
      </p:sp>
      <p:pic>
        <p:nvPicPr>
          <p:cNvPr id="9" name="Picture 9">
            <a:extLs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3132" y="4528786"/>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side 1">
    <p:spTree>
      <p:nvGrpSpPr>
        <p:cNvPr id="1" name=""/>
        <p:cNvGrpSpPr/>
        <p:nvPr/>
      </p:nvGrpSpPr>
      <p:grpSpPr>
        <a:xfrm>
          <a:off x="0" y="0"/>
          <a:ext cx="0" cy="0"/>
          <a:chOff x="0" y="0"/>
          <a:chExt cx="0" cy="0"/>
        </a:xfrm>
      </p:grpSpPr>
      <p:sp>
        <p:nvSpPr>
          <p:cNvPr id="5" name="Baggrund">
            <a:extLst>
              <a:ext uri="{C183D7F6-B498-43B3-948B-1728B52AA6E4}">
                <adec:decorative xmlns:adec="http://schemas.microsoft.com/office/drawing/2017/decorative" val="1"/>
              </a:ext>
            </a:extLst>
          </p:cNvPr>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PresentationTitle2"/>
          <p:cNvSpPr>
            <a:spLocks noGrp="1"/>
          </p:cNvSpPr>
          <p:nvPr>
            <p:ph type="ctrTitle" hasCustomPrompt="1"/>
          </p:nvPr>
        </p:nvSpPr>
        <p:spPr>
          <a:xfrm>
            <a:off x="761858" y="663538"/>
            <a:ext cx="7410541" cy="1186291"/>
          </a:xfrm>
        </p:spPr>
        <p:txBody>
          <a:bodyPr/>
          <a:lstStyle>
            <a:lvl1pPr>
              <a:defRPr sz="4500" cap="all" baseline="0">
                <a:solidFill>
                  <a:schemeClr val="bg1"/>
                </a:solidFill>
                <a:latin typeface="+mn-lt"/>
              </a:defRPr>
            </a:lvl1pPr>
          </a:lstStyle>
          <a:p>
            <a:r>
              <a:rPr lang="da-DK" noProof="0" dirty="0"/>
              <a:t>CLICK TO EDIT</a:t>
            </a:r>
            <a:br>
              <a:rPr lang="da-DK" noProof="0" dirty="0"/>
            </a:br>
            <a:r>
              <a:rPr lang="da-DK" noProof="0" dirty="0"/>
              <a:t>MASTER TITLE STYLE</a:t>
            </a:r>
          </a:p>
        </p:txBody>
      </p:sp>
      <p:sp>
        <p:nvSpPr>
          <p:cNvPr id="3" name="Subtitle 2"/>
          <p:cNvSpPr>
            <a:spLocks noGrp="1"/>
          </p:cNvSpPr>
          <p:nvPr>
            <p:ph type="subTitle" idx="1"/>
          </p:nvPr>
        </p:nvSpPr>
        <p:spPr>
          <a:xfrm>
            <a:off x="761858" y="2139702"/>
            <a:ext cx="6569531" cy="594364"/>
          </a:xfrm>
          <a:prstGeom prst="rect">
            <a:avLst/>
          </a:prstGeom>
        </p:spPr>
        <p:txBody>
          <a:bodyPr lIns="0" tIns="0" rIns="0" bIns="0">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pic>
        <p:nvPicPr>
          <p:cNvPr id="9" name="Picture 9">
            <a:extLs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e med billede">
    <p:spTree>
      <p:nvGrpSpPr>
        <p:cNvPr id="1" name=""/>
        <p:cNvGrpSpPr/>
        <p:nvPr/>
      </p:nvGrpSpPr>
      <p:grpSpPr>
        <a:xfrm>
          <a:off x="0" y="0"/>
          <a:ext cx="0" cy="0"/>
          <a:chOff x="0" y="0"/>
          <a:chExt cx="0" cy="0"/>
        </a:xfrm>
      </p:grpSpPr>
      <p:sp>
        <p:nvSpPr>
          <p:cNvPr id="14"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dirty="0"/>
              <a:t>CLICK TO EDIT</a:t>
            </a:r>
            <a:br>
              <a:rPr lang="da-DK" noProof="0" dirty="0"/>
            </a:br>
            <a:r>
              <a:rPr lang="da-DK" noProof="0" dirty="0"/>
              <a:t>MASTER TITLE STYLE</a:t>
            </a:r>
          </a:p>
        </p:txBody>
      </p:sp>
      <p:sp>
        <p:nvSpPr>
          <p:cNvPr id="15" name="Subtitle 2"/>
          <p:cNvSpPr>
            <a:spLocks noGrp="1"/>
          </p:cNvSpPr>
          <p:nvPr>
            <p:ph type="subTitle" idx="1"/>
          </p:nvPr>
        </p:nvSpPr>
        <p:spPr>
          <a:xfrm>
            <a:off x="761858" y="2139702"/>
            <a:ext cx="6569531" cy="594364"/>
          </a:xfrm>
          <a:prstGeom prst="rect">
            <a:avLst/>
          </a:prstGeom>
        </p:spPr>
        <p:txBody>
          <a:bodyPr>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3315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side 1-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6" name="Pladsholder til tekst 5"/>
          <p:cNvSpPr>
            <a:spLocks noGrp="1"/>
          </p:cNvSpPr>
          <p:nvPr>
            <p:ph type="body" sz="quarter" idx="11"/>
          </p:nvPr>
        </p:nvSpPr>
        <p:spPr>
          <a:xfrm>
            <a:off x="763588" y="1816100"/>
            <a:ext cx="7488237"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4968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side 2-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4" name="Pladsholder til tekst 5"/>
          <p:cNvSpPr>
            <a:spLocks noGrp="1"/>
          </p:cNvSpPr>
          <p:nvPr>
            <p:ph type="body" sz="quarter" idx="11"/>
          </p:nvPr>
        </p:nvSpPr>
        <p:spPr>
          <a:xfrm>
            <a:off x="763587" y="1816100"/>
            <a:ext cx="3600000"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8"/>
          <p:cNvSpPr>
            <a:spLocks noGrp="1"/>
          </p:cNvSpPr>
          <p:nvPr>
            <p:ph sz="quarter" idx="12"/>
          </p:nvPr>
        </p:nvSpPr>
        <p:spPr>
          <a:xfrm>
            <a:off x="4679950" y="1816100"/>
            <a:ext cx="3572008" cy="2592388"/>
          </a:xfrm>
          <a:prstGeom prst="rect">
            <a:avLst/>
          </a:prstGeo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12168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sside 3-spaltet - Højr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lvl1pPr>
              <a:defRPr>
                <a:solidFill>
                  <a:schemeClr val="accent1"/>
                </a:solidFill>
              </a:defRPr>
            </a:lvl1pPr>
          </a:lstStyle>
          <a:p>
            <a:r>
              <a:rPr lang="da-DK" dirty="0"/>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a:extLst>
              <a:ext uri="{C183D7F6-B498-43B3-948B-1728B52AA6E4}">
                <adec:decorative xmlns:adec="http://schemas.microsoft.com/office/drawing/2017/decorative" val="1"/>
              </a:ext>
            </a:extLst>
          </p:cNvPr>
          <p:cNvSpPr/>
          <p:nvPr userDrawn="1"/>
        </p:nvSpPr>
        <p:spPr>
          <a:xfrm>
            <a:off x="6098400" y="0"/>
            <a:ext cx="30456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64802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bk object 16">
            <a:extLst>
              <a:ext uri="{C183D7F6-B498-43B3-948B-1728B52AA6E4}">
                <adec:decorative xmlns:adec="http://schemas.microsoft.com/office/drawing/2017/decorative" val="1"/>
              </a:ext>
            </a:extLst>
          </p:cNvPr>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11" name="bk object 17">
            <a:extLst>
              <a:ext uri="{C183D7F6-B498-43B3-948B-1728B52AA6E4}">
                <adec:decorative xmlns:adec="http://schemas.microsoft.com/office/drawing/2017/decorative" val="1"/>
              </a:ext>
            </a:extLst>
          </p:cNvPr>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
        <p:nvSpPr>
          <p:cNvPr id="12"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11719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sside 3-spaltet - Venstre">
    <p:spTree>
      <p:nvGrpSpPr>
        <p:cNvPr id="1" name=""/>
        <p:cNvGrpSpPr/>
        <p:nvPr/>
      </p:nvGrpSpPr>
      <p:grpSpPr>
        <a:xfrm>
          <a:off x="0" y="0"/>
          <a:ext cx="0" cy="0"/>
          <a:chOff x="0" y="0"/>
          <a:chExt cx="0" cy="0"/>
        </a:xfrm>
      </p:grpSpPr>
      <p:sp>
        <p:nvSpPr>
          <p:cNvPr id="2" name="Titel 1"/>
          <p:cNvSpPr>
            <a:spLocks noGrp="1"/>
          </p:cNvSpPr>
          <p:nvPr>
            <p:ph type="title"/>
          </p:nvPr>
        </p:nvSpPr>
        <p:spPr>
          <a:xfrm>
            <a:off x="3671900" y="663538"/>
            <a:ext cx="4889293" cy="986182"/>
          </a:xfrm>
        </p:spPr>
        <p:txBody>
          <a:bodyPr/>
          <a:lstStyle>
            <a:lvl1pPr>
              <a:defRPr>
                <a:solidFill>
                  <a:schemeClr val="accent1"/>
                </a:solidFill>
              </a:defRPr>
            </a:lvl1pPr>
          </a:lstStyle>
          <a:p>
            <a:r>
              <a:rPr lang="da-DK" dirty="0"/>
              <a:t>Klik for at redigere i master</a:t>
            </a:r>
          </a:p>
        </p:txBody>
      </p:sp>
      <p:sp>
        <p:nvSpPr>
          <p:cNvPr id="4" name="Pladsholder til tekst 5"/>
          <p:cNvSpPr>
            <a:spLocks noGrp="1"/>
          </p:cNvSpPr>
          <p:nvPr>
            <p:ph type="body" sz="quarter" idx="11"/>
          </p:nvPr>
        </p:nvSpPr>
        <p:spPr>
          <a:xfrm>
            <a:off x="36722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Baggrund">
            <a:extLst>
              <a:ext uri="{C183D7F6-B498-43B3-948B-1728B52AA6E4}">
                <adec:decorative xmlns:adec="http://schemas.microsoft.com/office/drawing/2017/decorative" val="1"/>
              </a:ext>
            </a:extLst>
          </p:cNvPr>
          <p:cNvSpPr/>
          <p:nvPr userDrawn="1"/>
        </p:nvSpPr>
        <p:spPr>
          <a:xfrm>
            <a:off x="0" y="0"/>
            <a:ext cx="30456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ladsholder til tekst 5"/>
          <p:cNvSpPr>
            <a:spLocks noGrp="1"/>
          </p:cNvSpPr>
          <p:nvPr>
            <p:ph type="body" sz="quarter" idx="12"/>
          </p:nvPr>
        </p:nvSpPr>
        <p:spPr>
          <a:xfrm>
            <a:off x="61929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tekst 5"/>
          <p:cNvSpPr>
            <a:spLocks noGrp="1"/>
          </p:cNvSpPr>
          <p:nvPr>
            <p:ph type="body" sz="quarter" idx="13"/>
          </p:nvPr>
        </p:nvSpPr>
        <p:spPr>
          <a:xfrm>
            <a:off x="3818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09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title"/>
          </p:nvPr>
        </p:nvSpPr>
        <p:spPr>
          <a:xfrm>
            <a:off x="763200" y="663538"/>
            <a:ext cx="7488758" cy="986182"/>
          </a:xfrm>
          <a:prstGeom prst="rect">
            <a:avLst/>
          </a:prstGeom>
        </p:spPr>
        <p:txBody>
          <a:bodyPr vert="horz" lIns="0" tIns="0" rIns="0" bIns="0" rtlCol="0" anchor="t" anchorCtr="0">
            <a:noAutofit/>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5" name="Tekstboks 4"/>
          <p:cNvSpPr txBox="1"/>
          <p:nvPr userDrawn="1"/>
        </p:nvSpPr>
        <p:spPr>
          <a:xfrm>
            <a:off x="1259632" y="4782627"/>
            <a:ext cx="1900588" cy="138499"/>
          </a:xfrm>
          <a:prstGeom prst="rect">
            <a:avLst/>
          </a:prstGeom>
          <a:noFill/>
        </p:spPr>
        <p:txBody>
          <a:bodyPr wrap="square" lIns="0" tIns="0" rIns="0" bIns="0" rtlCol="0">
            <a:spAutoFit/>
          </a:bodyPr>
          <a:lstStyle/>
          <a:p>
            <a:r>
              <a:rPr lang="da-DK" sz="900" b="0" noProof="0" dirty="0">
                <a:solidFill>
                  <a:srgbClr val="000000"/>
                </a:solidFill>
                <a:latin typeface="Georgia" panose="02040502050405020303" pitchFamily="18" charset="0"/>
                <a:cs typeface="Arial Bold"/>
              </a:rPr>
              <a:t>Københavns Professionshøjskole</a:t>
            </a:r>
          </a:p>
        </p:txBody>
      </p:sp>
      <p:sp>
        <p:nvSpPr>
          <p:cNvPr id="13" name="bk object 16">
            <a:extLst>
              <a:ext uri="{C183D7F6-B498-43B3-948B-1728B52AA6E4}">
                <adec:decorative xmlns:adec="http://schemas.microsoft.com/office/drawing/2017/decorative" val="1"/>
              </a:ext>
            </a:extLst>
          </p:cNvPr>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5" name="bk object 17">
            <a:extLst>
              <a:ext uri="{C183D7F6-B498-43B3-948B-1728B52AA6E4}">
                <adec:decorative xmlns:adec="http://schemas.microsoft.com/office/drawing/2017/decorative" val="1"/>
              </a:ext>
            </a:extLst>
          </p:cNvPr>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
        <p:nvSpPr>
          <p:cNvPr id="6" name="Tekstfelt 5"/>
          <p:cNvSpPr txBox="1"/>
          <p:nvPr userDrawn="1"/>
        </p:nvSpPr>
        <p:spPr>
          <a:xfrm>
            <a:off x="763200" y="4782627"/>
            <a:ext cx="424424" cy="138499"/>
          </a:xfrm>
          <a:prstGeom prst="rect">
            <a:avLst/>
          </a:prstGeom>
          <a:noFill/>
        </p:spPr>
        <p:txBody>
          <a:bodyPr wrap="square" lIns="0" tIns="0" rIns="0" bIns="0" rtlCol="0">
            <a:spAutoFit/>
          </a:bodyPr>
          <a:lstStyle/>
          <a:p>
            <a:fld id="{5336F107-9AFD-4B73-BA88-5B99619BFCA3}" type="slidenum">
              <a:rPr lang="da-DK" sz="900" b="0" noProof="0" smtClean="0">
                <a:solidFill>
                  <a:schemeClr val="tx1"/>
                </a:solidFill>
                <a:latin typeface="Georgia" panose="02040502050405020303" pitchFamily="18" charset="0"/>
                <a:cs typeface="Arial Bold"/>
              </a:rPr>
              <a:t>‹nr.›</a:t>
            </a:fld>
            <a:endParaRPr lang="da-DK" sz="900" b="0" noProof="0" dirty="0">
              <a:solidFill>
                <a:schemeClr val="tx1"/>
              </a:solidFill>
              <a:latin typeface="Georgia" panose="02040502050405020303" pitchFamily="18" charset="0"/>
              <a:cs typeface="Arial Bo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61" r:id="rId3"/>
    <p:sldLayoutId id="2147483650" r:id="rId4"/>
    <p:sldLayoutId id="2147483662"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 id="2147483706" r:id="rId15"/>
  </p:sldLayoutIdLst>
  <p:hf hdr="0"/>
  <p:txStyles>
    <p:titleStyle>
      <a:lvl1pPr algn="l" defTabSz="457200" rtl="0" eaLnBrk="1" latinLnBrk="0" hangingPunct="1">
        <a:lnSpc>
          <a:spcPct val="90000"/>
        </a:lnSpc>
        <a:spcBef>
          <a:spcPct val="0"/>
        </a:spcBef>
        <a:buNone/>
        <a:defRPr sz="3000" b="1" kern="1200" cap="none" baseline="0">
          <a:solidFill>
            <a:schemeClr val="accent1"/>
          </a:solidFill>
          <a:latin typeface="+mn-lt"/>
          <a:ea typeface="+mj-ea"/>
          <a:cs typeface="Arial" pitchFamily="34" charset="0"/>
        </a:defRPr>
      </a:lvl1pPr>
    </p:titleStyle>
    <p:bodyStyle>
      <a:lvl1pPr marL="0" indent="0" algn="l" defTabSz="457200" rtl="0" eaLnBrk="1" latinLnBrk="0" hangingPunct="1">
        <a:spcBef>
          <a:spcPts val="0"/>
        </a:spcBef>
        <a:spcAft>
          <a:spcPts val="600"/>
        </a:spcAft>
        <a:buClr>
          <a:schemeClr val="tx1"/>
        </a:buClr>
        <a:buFont typeface="Arial" panose="020B0604020202020204" pitchFamily="34" charset="0"/>
        <a:buNone/>
        <a:defRPr sz="1600" kern="1200">
          <a:solidFill>
            <a:schemeClr val="tx1"/>
          </a:solidFill>
          <a:latin typeface="+mn-lt"/>
          <a:ea typeface="+mn-ea"/>
          <a:cs typeface="Arial" pitchFamily="34" charset="0"/>
        </a:defRPr>
      </a:lvl1pPr>
      <a:lvl2pPr marL="180975"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2pPr>
      <a:lvl3pPr marL="361950"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3pPr>
      <a:lvl4pPr marL="534988"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4pPr>
      <a:lvl5pPr marL="715963"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mine@kp.d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8429" y="771550"/>
            <a:ext cx="7410541" cy="1186291"/>
          </a:xfrm>
        </p:spPr>
        <p:txBody>
          <a:bodyPr/>
          <a:lstStyle/>
          <a:p>
            <a:pPr algn="l"/>
            <a:br>
              <a:rPr lang="da-DK" sz="1800" b="0" i="0" u="none" strike="noStrike" baseline="0" dirty="0">
                <a:solidFill>
                  <a:srgbClr val="000000"/>
                </a:solidFill>
                <a:latin typeface="Verdana" panose="020B0604030504040204" pitchFamily="34" charset="0"/>
              </a:rPr>
            </a:br>
            <a:r>
              <a:rPr lang="da-DK" sz="1800" b="0" i="0" u="none" strike="noStrike" baseline="0" dirty="0">
                <a:solidFill>
                  <a:srgbClr val="000000"/>
                </a:solidFill>
                <a:latin typeface="Verdana" panose="020B0604030504040204" pitchFamily="34" charset="0"/>
              </a:rPr>
              <a:t> </a:t>
            </a:r>
            <a:br>
              <a:rPr lang="da-DK" sz="1800" b="0" i="0" u="none" strike="noStrike" baseline="0" dirty="0">
                <a:solidFill>
                  <a:srgbClr val="000000"/>
                </a:solidFill>
                <a:latin typeface="Verdana" panose="020B0604030504040204" pitchFamily="34" charset="0"/>
              </a:rPr>
            </a:br>
            <a:r>
              <a:rPr lang="da-DK" sz="3200" i="0" u="none" strike="noStrike" cap="none" baseline="0" dirty="0"/>
              <a:t>Dødsbrandsforebyggelsesaktiviteter </a:t>
            </a:r>
            <a:br>
              <a:rPr lang="da-DK" sz="3200" i="0" u="none" strike="noStrike" cap="none" baseline="0" dirty="0"/>
            </a:br>
            <a:br>
              <a:rPr lang="da-DK" sz="3200" b="0" i="0" u="none" strike="noStrike" cap="none" baseline="0" dirty="0"/>
            </a:br>
            <a:endParaRPr lang="da-DK" sz="3200" dirty="0"/>
          </a:p>
        </p:txBody>
      </p:sp>
      <p:sp>
        <p:nvSpPr>
          <p:cNvPr id="4" name="Date_DateCustomE"/>
          <p:cNvSpPr txBox="1">
            <a:spLocks/>
          </p:cNvSpPr>
          <p:nvPr/>
        </p:nvSpPr>
        <p:spPr>
          <a:xfrm>
            <a:off x="758429" y="4643665"/>
            <a:ext cx="2045946" cy="252010"/>
          </a:xfrm>
          <a:prstGeom prst="rect">
            <a:avLst/>
          </a:prstGeom>
        </p:spPr>
        <p:txBody>
          <a:bodyPr lIns="0" tIns="0" rIns="0" bIns="0"/>
          <a:lstStyle>
            <a:defPPr>
              <a:defRPr lang="da-DK"/>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FFF6BF-A8DF-4250-955E-8CA6640223DA}" type="datetime2">
              <a:rPr lang="da-DK" sz="1400" smtClean="0">
                <a:latin typeface="Georgia" panose="02040502050405020303" pitchFamily="18" charset="0"/>
              </a:rPr>
              <a:pPr/>
              <a:t>14. juni 2023</a:t>
            </a:fld>
            <a:endParaRPr lang="da-DK" sz="1400" dirty="0">
              <a:latin typeface="Georgia" panose="02040502050405020303" pitchFamily="18" charset="0"/>
            </a:endParaRPr>
          </a:p>
        </p:txBody>
      </p:sp>
      <p:sp>
        <p:nvSpPr>
          <p:cNvPr id="5" name="bmkAD2Name"/>
          <p:cNvSpPr txBox="1"/>
          <p:nvPr/>
        </p:nvSpPr>
        <p:spPr>
          <a:xfrm>
            <a:off x="758429" y="4427623"/>
            <a:ext cx="5760000" cy="215444"/>
          </a:xfrm>
          <a:prstGeom prst="rect">
            <a:avLst/>
          </a:prstGeom>
          <a:noFill/>
        </p:spPr>
        <p:txBody>
          <a:bodyPr wrap="square" lIns="0" tIns="0" rIns="0" bIns="0" rtlCol="0">
            <a:spAutoFit/>
          </a:bodyPr>
          <a:lstStyle/>
          <a:p>
            <a:r>
              <a:rPr lang="da-DK" sz="1400" dirty="0">
                <a:solidFill>
                  <a:schemeClr val="bg1"/>
                </a:solidFill>
                <a:latin typeface="Georgia" panose="02040502050405020303" pitchFamily="18" charset="0"/>
                <a:cs typeface="Arial" pitchFamily="34" charset="0"/>
              </a:rPr>
              <a:t>Mikkel Nedergaard, Adjunkt </a:t>
            </a:r>
            <a:endParaRPr lang="da-DK" sz="1400" noProof="0" dirty="0">
              <a:solidFill>
                <a:schemeClr val="bg1"/>
              </a:solidFill>
              <a:latin typeface="Georgia" panose="02040502050405020303" pitchFamily="18" charset="0"/>
              <a:cs typeface="Arial" pitchFamily="34" charset="0"/>
            </a:endParaRPr>
          </a:p>
        </p:txBody>
      </p:sp>
      <p:sp>
        <p:nvSpPr>
          <p:cNvPr id="7" name="Subtitle 6">
            <a:extLst>
              <a:ext uri="{FF2B5EF4-FFF2-40B4-BE49-F238E27FC236}">
                <a16:creationId xmlns:a16="http://schemas.microsoft.com/office/drawing/2014/main" id="{94408E11-CE89-3365-399E-6F4D4C73FB45}"/>
              </a:ext>
            </a:extLst>
          </p:cNvPr>
          <p:cNvSpPr>
            <a:spLocks noGrp="1"/>
          </p:cNvSpPr>
          <p:nvPr>
            <p:ph type="subTitle" idx="1"/>
          </p:nvPr>
        </p:nvSpPr>
        <p:spPr/>
        <p:txBody>
          <a:bodyPr/>
          <a:lstStyle/>
          <a:p>
            <a:r>
              <a:rPr lang="da-DK" dirty="0"/>
              <a:t>Resultater fra arbejdspakke 3: Vurdering af </a:t>
            </a:r>
            <a:r>
              <a:rPr lang="da-DK" dirty="0" err="1"/>
              <a:t>gennemførbarhed</a:t>
            </a:r>
            <a:r>
              <a:rPr lang="da-DK" dirty="0"/>
              <a:t> af forebyggelsestiltag i dansk kontekst </a:t>
            </a:r>
          </a:p>
        </p:txBody>
      </p:sp>
    </p:spTree>
    <p:custDataLst>
      <p:tags r:id="rId1"/>
    </p:custDataLst>
    <p:extLst>
      <p:ext uri="{BB962C8B-B14F-4D97-AF65-F5344CB8AC3E}">
        <p14:creationId xmlns:p14="http://schemas.microsoft.com/office/powerpoint/2010/main" val="318134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2B1E4-A78F-B8A5-D4D4-DF3FDF90B146}"/>
              </a:ext>
            </a:extLst>
          </p:cNvPr>
          <p:cNvSpPr>
            <a:spLocks noGrp="1"/>
          </p:cNvSpPr>
          <p:nvPr>
            <p:ph type="title"/>
          </p:nvPr>
        </p:nvSpPr>
        <p:spPr>
          <a:xfrm>
            <a:off x="763200" y="411510"/>
            <a:ext cx="7193176" cy="828092"/>
          </a:xfrm>
        </p:spPr>
        <p:txBody>
          <a:bodyPr/>
          <a:lstStyle/>
          <a:p>
            <a:r>
              <a:rPr lang="da-DK" sz="2400" dirty="0"/>
              <a:t>Arbejdspakke 3: Udgangspunkt </a:t>
            </a:r>
          </a:p>
        </p:txBody>
      </p:sp>
      <p:sp>
        <p:nvSpPr>
          <p:cNvPr id="3" name="Pladsholder til tekst 2">
            <a:extLst>
              <a:ext uri="{FF2B5EF4-FFF2-40B4-BE49-F238E27FC236}">
                <a16:creationId xmlns:a16="http://schemas.microsoft.com/office/drawing/2014/main" id="{D1DE2DE2-2309-6D4B-328B-DC7949701E5F}"/>
              </a:ext>
            </a:extLst>
          </p:cNvPr>
          <p:cNvSpPr>
            <a:spLocks noGrp="1"/>
          </p:cNvSpPr>
          <p:nvPr>
            <p:ph type="body" sz="quarter" idx="11"/>
          </p:nvPr>
        </p:nvSpPr>
        <p:spPr>
          <a:xfrm>
            <a:off x="763588" y="1455626"/>
            <a:ext cx="7488237" cy="2952862"/>
          </a:xfrm>
        </p:spPr>
        <p:txBody>
          <a:bodyPr/>
          <a:lstStyle/>
          <a:p>
            <a:r>
              <a:rPr lang="da-DK" b="0" i="0" u="none" strike="noStrike" baseline="0" dirty="0">
                <a:solidFill>
                  <a:srgbClr val="000000"/>
                </a:solidFill>
                <a:latin typeface="Calibri" panose="020F0502020204030204" pitchFamily="34" charset="0"/>
                <a:cs typeface="Calibri" panose="020F0502020204030204" pitchFamily="34" charset="0"/>
              </a:rPr>
              <a:t>1. </a:t>
            </a:r>
            <a:r>
              <a:rPr lang="da-DK" dirty="0">
                <a:latin typeface="Calibri" panose="020F0502020204030204" pitchFamily="34" charset="0"/>
                <a:cs typeface="Calibri" panose="020F0502020204030204" pitchFamily="34" charset="0"/>
              </a:rPr>
              <a:t>S</a:t>
            </a:r>
            <a:r>
              <a:rPr lang="da-DK" b="0" i="0" u="none" strike="noStrike" baseline="0" dirty="0">
                <a:solidFill>
                  <a:srgbClr val="000000"/>
                </a:solidFill>
                <a:latin typeface="Calibri" panose="020F0502020204030204" pitchFamily="34" charset="0"/>
                <a:cs typeface="Calibri" panose="020F0502020204030204" pitchFamily="34" charset="0"/>
              </a:rPr>
              <a:t>kræddersyede indsatser rettet mod dødsbrand er mere omkostningseffektfulde end brede tiltag rettet mod samfundet som helhed. Det skyldes netop, at de grupper i samfundet, som er særlig udsat for dødsbrand, adskiller sig fra grupper, der har en gennemsnitlig brandrisiko. </a:t>
            </a:r>
          </a:p>
          <a:p>
            <a:r>
              <a:rPr lang="da-DK" b="0" i="0" u="none" strike="noStrike" baseline="0" dirty="0">
                <a:solidFill>
                  <a:srgbClr val="000000"/>
                </a:solidFill>
                <a:latin typeface="Calibri" panose="020F0502020204030204" pitchFamily="34" charset="0"/>
                <a:cs typeface="Calibri" panose="020F0502020204030204" pitchFamily="34" charset="0"/>
              </a:rPr>
              <a:t>2. De mest dødsbrandudsatte grupper består af sårbare og udsatte borgere, herunder ældre, borgere påvirket af medicin, stoffer eller alkohol, borgere med fysisk eller psykisk funktionsnedsættelse samt borgere i disse grupper, der bor alene. </a:t>
            </a:r>
          </a:p>
          <a:p>
            <a:r>
              <a:rPr lang="da-DK" b="0" i="0" u="none" strike="noStrike" baseline="0" dirty="0">
                <a:solidFill>
                  <a:srgbClr val="000000"/>
                </a:solidFill>
                <a:latin typeface="Calibri" panose="020F0502020204030204" pitchFamily="34" charset="0"/>
                <a:cs typeface="Calibri" panose="020F0502020204030204" pitchFamily="34" charset="0"/>
              </a:rPr>
              <a:t>3. Dødsbrand er i høj grad et socialt, sundhedsfagligt og plejemæssigt problem og derfor må håndteres som sådan </a:t>
            </a:r>
          </a:p>
          <a:p>
            <a:endParaRPr lang="da-DK" dirty="0">
              <a:latin typeface="Calibri" panose="020F0502020204030204" pitchFamily="34" charset="0"/>
              <a:cs typeface="Calibri" panose="020F0502020204030204" pitchFamily="34" charset="0"/>
            </a:endParaRPr>
          </a:p>
          <a:p>
            <a:r>
              <a:rPr lang="da-DK" b="0" i="0" u="none" strike="noStrike" baseline="0" dirty="0">
                <a:solidFill>
                  <a:srgbClr val="000000"/>
                </a:solidFill>
                <a:latin typeface="Calibri" panose="020F0502020204030204" pitchFamily="34" charset="0"/>
                <a:cs typeface="Calibri" panose="020F0502020204030204" pitchFamily="34" charset="0"/>
              </a:rPr>
              <a:t>(Diderichsen, 2022).</a:t>
            </a:r>
            <a:endParaRPr lang="da-DK" dirty="0">
              <a:latin typeface="Calibri" panose="020F0502020204030204" pitchFamily="34" charset="0"/>
              <a:cs typeface="Calibri" panose="020F0502020204030204" pitchFamily="34" charset="0"/>
            </a:endParaRPr>
          </a:p>
        </p:txBody>
      </p:sp>
      <p:sp>
        <p:nvSpPr>
          <p:cNvPr id="4" name="Pladsholder til dato 3">
            <a:extLst>
              <a:ext uri="{FF2B5EF4-FFF2-40B4-BE49-F238E27FC236}">
                <a16:creationId xmlns:a16="http://schemas.microsoft.com/office/drawing/2014/main" id="{917DAED5-2BA9-BDAE-E85B-AF0A92AF46A0}"/>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6" name="Billede 5">
            <a:extLst>
              <a:ext uri="{FF2B5EF4-FFF2-40B4-BE49-F238E27FC236}">
                <a16:creationId xmlns:a16="http://schemas.microsoft.com/office/drawing/2014/main" id="{411AE4D0-D3CA-2B0C-BC2D-492038660CF0}"/>
              </a:ext>
            </a:extLst>
          </p:cNvPr>
          <p:cNvPicPr>
            <a:picLocks noChangeAspect="1"/>
          </p:cNvPicPr>
          <p:nvPr/>
        </p:nvPicPr>
        <p:blipFill>
          <a:blip r:embed="rId3"/>
          <a:stretch>
            <a:fillRect/>
          </a:stretch>
        </p:blipFill>
        <p:spPr>
          <a:xfrm>
            <a:off x="5688124" y="3825686"/>
            <a:ext cx="2180975" cy="1165604"/>
          </a:xfrm>
          <a:prstGeom prst="rect">
            <a:avLst/>
          </a:prstGeom>
        </p:spPr>
      </p:pic>
    </p:spTree>
    <p:extLst>
      <p:ext uri="{BB962C8B-B14F-4D97-AF65-F5344CB8AC3E}">
        <p14:creationId xmlns:p14="http://schemas.microsoft.com/office/powerpoint/2010/main" val="202506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26E03-1258-1471-B901-7A9E501C8222}"/>
              </a:ext>
            </a:extLst>
          </p:cNvPr>
          <p:cNvSpPr>
            <a:spLocks noGrp="1"/>
          </p:cNvSpPr>
          <p:nvPr>
            <p:ph type="title"/>
          </p:nvPr>
        </p:nvSpPr>
        <p:spPr>
          <a:xfrm>
            <a:off x="395537" y="429116"/>
            <a:ext cx="7856421" cy="986182"/>
          </a:xfrm>
        </p:spPr>
        <p:txBody>
          <a:bodyPr/>
          <a:lstStyle/>
          <a:p>
            <a:r>
              <a:rPr lang="da-DK" sz="2400" dirty="0"/>
              <a:t>Arbejdspakke 3: </a:t>
            </a:r>
            <a:r>
              <a:rPr lang="da-DK" sz="2400" i="1" dirty="0" err="1"/>
              <a:t>Gennemførbarhedsanalyse</a:t>
            </a:r>
            <a:r>
              <a:rPr lang="da-DK" sz="2400" i="1" dirty="0"/>
              <a:t> - </a:t>
            </a:r>
            <a:br>
              <a:rPr lang="da-DK" sz="2400" dirty="0"/>
            </a:br>
            <a:r>
              <a:rPr lang="da-DK" sz="2400" dirty="0"/>
              <a:t>formål og metode</a:t>
            </a:r>
          </a:p>
        </p:txBody>
      </p:sp>
      <p:sp>
        <p:nvSpPr>
          <p:cNvPr id="6" name="Pladsholder til tekst 5">
            <a:extLst>
              <a:ext uri="{FF2B5EF4-FFF2-40B4-BE49-F238E27FC236}">
                <a16:creationId xmlns:a16="http://schemas.microsoft.com/office/drawing/2014/main" id="{DCE9E20F-D82E-B6DB-867B-9AA13B9ED831}"/>
              </a:ext>
            </a:extLst>
          </p:cNvPr>
          <p:cNvSpPr>
            <a:spLocks noGrp="1"/>
          </p:cNvSpPr>
          <p:nvPr>
            <p:ph type="body" sz="quarter" idx="11"/>
          </p:nvPr>
        </p:nvSpPr>
        <p:spPr>
          <a:xfrm>
            <a:off x="395537" y="1563638"/>
            <a:ext cx="6912768" cy="2484376"/>
          </a:xfrm>
        </p:spPr>
        <p:txBody>
          <a:bodyPr/>
          <a:lstStyle/>
          <a:p>
            <a:pPr marL="285750" indent="-285750">
              <a:buFont typeface="Arial" panose="020B0604020202020204" pitchFamily="34" charset="0"/>
              <a:buChar char="•"/>
            </a:pPr>
            <a:r>
              <a:rPr lang="da-DK" sz="1400" b="0" i="0" u="none" strike="noStrike" baseline="0" dirty="0">
                <a:latin typeface="Calibri" panose="020F0502020204030204" pitchFamily="34" charset="0"/>
                <a:cs typeface="Calibri" panose="020F0502020204030204" pitchFamily="34" charset="0"/>
              </a:rPr>
              <a:t>Det overordnede formål for rapporten er at kortlægge, hvilket initiativer, der har potentiale til at forbedre indsatsen for at forebygge dødsbrande i Danmark. </a:t>
            </a:r>
          </a:p>
          <a:p>
            <a:pPr marL="285750" indent="-285750">
              <a:buFont typeface="Arial" panose="020B0604020202020204" pitchFamily="34" charset="0"/>
              <a:buChar char="•"/>
            </a:pPr>
            <a:r>
              <a:rPr lang="da-DK" sz="1400" dirty="0">
                <a:latin typeface="Calibri" panose="020F0502020204030204" pitchFamily="34" charset="0"/>
                <a:cs typeface="Calibri" panose="020F0502020204030204" pitchFamily="34" charset="0"/>
              </a:rPr>
              <a:t>Rapporten undersøger initiativer, der retter sig mod hjemmebesøg og individtilpasset forebyggelse. </a:t>
            </a:r>
          </a:p>
          <a:p>
            <a:pPr marL="285750" indent="-285750">
              <a:buFont typeface="Arial" panose="020B0604020202020204" pitchFamily="34" charset="0"/>
              <a:buChar char="•"/>
            </a:pPr>
            <a:r>
              <a:rPr lang="da-DK" sz="1400" b="0" i="0" u="none" strike="noStrike" baseline="0" dirty="0">
                <a:latin typeface="Calibri" panose="020F0502020204030204" pitchFamily="34" charset="0"/>
                <a:cs typeface="Calibri" panose="020F0502020204030204" pitchFamily="34" charset="0"/>
              </a:rPr>
              <a:t>For at vurdere de initiativer, som undersøgelsen belyser, er der anvendt en analysemodel bestående af fem parametre: organisering, finansiering, tidshorisont, måling af effekt samt juridiske forudsætninger. </a:t>
            </a:r>
            <a:endPar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da-DK" sz="1400" dirty="0">
                <a:latin typeface="Calibri" panose="020F0502020204030204" pitchFamily="34" charset="0"/>
                <a:cs typeface="Calibri" panose="020F0502020204030204" pitchFamily="34" charset="0"/>
              </a:rPr>
              <a:t>I</a:t>
            </a:r>
            <a:r>
              <a:rPr lang="da-DK" sz="1400" b="0" i="0" u="none" strike="noStrike" baseline="0" dirty="0">
                <a:solidFill>
                  <a:srgbClr val="000000"/>
                </a:solidFill>
                <a:latin typeface="Calibri" panose="020F0502020204030204" pitchFamily="34" charset="0"/>
                <a:cs typeface="Calibri" panose="020F0502020204030204" pitchFamily="34" charset="0"/>
              </a:rPr>
              <a:t>ndsamling af erfaringer er sket gennem interviews og besøg med danske redningsberedskaber. Derudover litteratursøgning og undersøgelse af norske erfaringer.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endPar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endPar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da-DK" dirty="0"/>
          </a:p>
        </p:txBody>
      </p:sp>
      <p:sp>
        <p:nvSpPr>
          <p:cNvPr id="5" name="Pladsholder til dato 4">
            <a:extLst>
              <a:ext uri="{FF2B5EF4-FFF2-40B4-BE49-F238E27FC236}">
                <a16:creationId xmlns:a16="http://schemas.microsoft.com/office/drawing/2014/main" id="{BDA568E8-6DB0-0828-DF5E-B836C93890AC}"/>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9" name="Billede 8">
            <a:extLst>
              <a:ext uri="{FF2B5EF4-FFF2-40B4-BE49-F238E27FC236}">
                <a16:creationId xmlns:a16="http://schemas.microsoft.com/office/drawing/2014/main" id="{4DD77BF8-7F4C-8C2E-B928-8105D02526E5}"/>
              </a:ext>
            </a:extLst>
          </p:cNvPr>
          <p:cNvPicPr>
            <a:picLocks noChangeAspect="1"/>
          </p:cNvPicPr>
          <p:nvPr/>
        </p:nvPicPr>
        <p:blipFill>
          <a:blip r:embed="rId3"/>
          <a:stretch>
            <a:fillRect/>
          </a:stretch>
        </p:blipFill>
        <p:spPr>
          <a:xfrm>
            <a:off x="7586138" y="3867894"/>
            <a:ext cx="1331640" cy="1138823"/>
          </a:xfrm>
          <a:prstGeom prst="rect">
            <a:avLst/>
          </a:prstGeom>
        </p:spPr>
      </p:pic>
    </p:spTree>
    <p:extLst>
      <p:ext uri="{BB962C8B-B14F-4D97-AF65-F5344CB8AC3E}">
        <p14:creationId xmlns:p14="http://schemas.microsoft.com/office/powerpoint/2010/main" val="128118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3026-80B5-7436-625B-32152941A838}"/>
              </a:ext>
            </a:extLst>
          </p:cNvPr>
          <p:cNvSpPr>
            <a:spLocks noGrp="1"/>
          </p:cNvSpPr>
          <p:nvPr>
            <p:ph type="title"/>
          </p:nvPr>
        </p:nvSpPr>
        <p:spPr>
          <a:xfrm>
            <a:off x="763200" y="663538"/>
            <a:ext cx="8129280" cy="986182"/>
          </a:xfrm>
        </p:spPr>
        <p:txBody>
          <a:bodyPr/>
          <a:lstStyle/>
          <a:p>
            <a:r>
              <a:rPr lang="da-DK" sz="2400" dirty="0"/>
              <a:t>Arbejdspakke 3: Datagrundlag </a:t>
            </a:r>
          </a:p>
        </p:txBody>
      </p:sp>
      <p:sp>
        <p:nvSpPr>
          <p:cNvPr id="3" name="Text Placeholder 2">
            <a:extLst>
              <a:ext uri="{FF2B5EF4-FFF2-40B4-BE49-F238E27FC236}">
                <a16:creationId xmlns:a16="http://schemas.microsoft.com/office/drawing/2014/main" id="{378F5611-1C00-12B0-A032-6A3D55B596C9}"/>
              </a:ext>
            </a:extLst>
          </p:cNvPr>
          <p:cNvSpPr>
            <a:spLocks noGrp="1"/>
          </p:cNvSpPr>
          <p:nvPr>
            <p:ph type="body" sz="quarter" idx="11"/>
          </p:nvPr>
        </p:nvSpPr>
        <p:spPr>
          <a:xfrm>
            <a:off x="763200" y="1527634"/>
            <a:ext cx="7488625" cy="2880854"/>
          </a:xfrm>
        </p:spPr>
        <p:txBody>
          <a:bodyPr/>
          <a:lstStyle/>
          <a:p>
            <a:pPr marL="285750" indent="-285750">
              <a:buFont typeface="Arial" panose="020B0604020202020204" pitchFamily="34" charset="0"/>
              <a:buChar char="•"/>
            </a:pPr>
            <a:r>
              <a:rPr lang="da-DK" sz="1400" b="0" i="0" u="none" strike="noStrike" baseline="0" dirty="0">
                <a:solidFill>
                  <a:srgbClr val="000000"/>
                </a:solidFill>
                <a:latin typeface="Calibri" panose="020F0502020204030204" pitchFamily="34" charset="0"/>
                <a:cs typeface="Calibri" panose="020F0502020204030204" pitchFamily="34" charset="0"/>
              </a:rPr>
              <a:t>Der er rettet henvendelse til alle danske kommunale redningsberedskaber. 19 redningsberedskaber har deltaget i et telefoninterview, et redningsberedskab deltog i et fysisk interview, hvor fem havde igangværende forebyggende tværfaglige tiltag i forhold dødsbrand </a:t>
            </a:r>
          </a:p>
          <a:p>
            <a:pPr marL="285750" indent="-285750">
              <a:buFont typeface="Arial" panose="020B0604020202020204" pitchFamily="34" charset="0"/>
              <a:buChar char="•"/>
            </a:pPr>
            <a:r>
              <a:rPr lang="da-DK" sz="1400" b="0" i="0" u="none" strike="noStrike" baseline="0" dirty="0">
                <a:solidFill>
                  <a:srgbClr val="000000"/>
                </a:solidFill>
                <a:latin typeface="Calibri" panose="020F0502020204030204" pitchFamily="34" charset="0"/>
                <a:cs typeface="Calibri" panose="020F0502020204030204" pitchFamily="34" charset="0"/>
              </a:rPr>
              <a:t>De kvalitative interviews med de danske redningsberedskaber er vurderet til at være geografisk dækkende og inkluderer redningsberedskaber fra Jylland, Fyn, Sjælland og Bornholm. </a:t>
            </a:r>
          </a:p>
          <a:p>
            <a:pPr marL="285750" indent="-285750">
              <a:buFont typeface="Arial" panose="020B0604020202020204" pitchFamily="34" charset="0"/>
              <a:buChar char="•"/>
            </a:pPr>
            <a:r>
              <a:rPr lang="da-DK" sz="1400" b="0" i="0" u="none" strike="noStrike" baseline="0" dirty="0">
                <a:solidFill>
                  <a:srgbClr val="000000"/>
                </a:solidFill>
                <a:latin typeface="Calibri" panose="020F0502020204030204" pitchFamily="34" charset="0"/>
                <a:cs typeface="Calibri" panose="020F0502020204030204" pitchFamily="34" charset="0"/>
              </a:rPr>
              <a:t>Derudover er der taget kontakt til Danske Beredskaber, Beredskabsforbundet og Brandbevægelsen, da disse organisationer ofte understøtter eller supplerer redningsberedskaberne i koordinationen og/eller udarbejdelsen af nogle af de forebyggelsesinitiativer, som redningsberedskaberne afvikler.</a:t>
            </a:r>
            <a:endParaRPr lang="da-DK" sz="12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03ED611C-A342-F204-238B-7A24ADC751FF}"/>
              </a:ext>
            </a:extLst>
          </p:cNvPr>
          <p:cNvSpPr>
            <a:spLocks noGrp="1"/>
          </p:cNvSpPr>
          <p:nvPr>
            <p:ph type="dt" sz="half" idx="2"/>
          </p:nvPr>
        </p:nvSpPr>
        <p:spPr/>
        <p:txBody>
          <a:body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177526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1674-48B3-365D-9970-BB8C1D08378D}"/>
              </a:ext>
            </a:extLst>
          </p:cNvPr>
          <p:cNvSpPr>
            <a:spLocks noGrp="1"/>
          </p:cNvSpPr>
          <p:nvPr>
            <p:ph type="title"/>
          </p:nvPr>
        </p:nvSpPr>
        <p:spPr/>
        <p:txBody>
          <a:bodyPr/>
          <a:lstStyle/>
          <a:p>
            <a:r>
              <a:rPr lang="da-DK" sz="2400" dirty="0"/>
              <a:t>Arbejdspakke 3: Eksempler </a:t>
            </a:r>
          </a:p>
        </p:txBody>
      </p:sp>
      <p:sp>
        <p:nvSpPr>
          <p:cNvPr id="4" name="Date Placeholder 3">
            <a:extLst>
              <a:ext uri="{FF2B5EF4-FFF2-40B4-BE49-F238E27FC236}">
                <a16:creationId xmlns:a16="http://schemas.microsoft.com/office/drawing/2014/main" id="{E1A63127-5D71-1721-8FFC-196BF68DF674}"/>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5" name="Picture 4" descr="KMD Nexus · GitHub">
            <a:extLst>
              <a:ext uri="{FF2B5EF4-FFF2-40B4-BE49-F238E27FC236}">
                <a16:creationId xmlns:a16="http://schemas.microsoft.com/office/drawing/2014/main" id="{53A08B78-BF31-E3CC-09FC-BD47D1A2B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491858"/>
            <a:ext cx="2027937" cy="2027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randsikker Bolig">
            <a:extLst>
              <a:ext uri="{FF2B5EF4-FFF2-40B4-BE49-F238E27FC236}">
                <a16:creationId xmlns:a16="http://schemas.microsoft.com/office/drawing/2014/main" id="{E740F7F7-C5DC-4447-23DF-18425CC7D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442" y="1976923"/>
            <a:ext cx="2975336" cy="10441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slo brann- og redningsetat | Facebook">
            <a:extLst>
              <a:ext uri="{FF2B5EF4-FFF2-40B4-BE49-F238E27FC236}">
                <a16:creationId xmlns:a16="http://schemas.microsoft.com/office/drawing/2014/main" id="{8E181D74-5A1B-68B3-05CF-AEB4A0F6C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434" y="1700333"/>
            <a:ext cx="1819462" cy="181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9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D1DE2DE2-2309-6D4B-328B-DC7949701E5F}"/>
              </a:ext>
            </a:extLst>
          </p:cNvPr>
          <p:cNvSpPr>
            <a:spLocks noGrp="1"/>
          </p:cNvSpPr>
          <p:nvPr>
            <p:ph type="body" sz="quarter" idx="11"/>
          </p:nvPr>
        </p:nvSpPr>
        <p:spPr>
          <a:xfrm>
            <a:off x="763588" y="1455626"/>
            <a:ext cx="7488237" cy="2952862"/>
          </a:xfrm>
        </p:spPr>
        <p:txBody>
          <a:bodyPr/>
          <a:lstStyle/>
          <a:p>
            <a:endParaRPr lang="da-DK" dirty="0"/>
          </a:p>
        </p:txBody>
      </p:sp>
      <p:sp>
        <p:nvSpPr>
          <p:cNvPr id="4" name="Pladsholder til dato 3">
            <a:extLst>
              <a:ext uri="{FF2B5EF4-FFF2-40B4-BE49-F238E27FC236}">
                <a16:creationId xmlns:a16="http://schemas.microsoft.com/office/drawing/2014/main" id="{917DAED5-2BA9-BDAE-E85B-AF0A92AF46A0}"/>
              </a:ext>
            </a:extLst>
          </p:cNvPr>
          <p:cNvSpPr>
            <a:spLocks noGrp="1"/>
          </p:cNvSpPr>
          <p:nvPr>
            <p:ph type="dt" sz="half" idx="2"/>
          </p:nvPr>
        </p:nvSpPr>
        <p:spPr/>
        <p:txBody>
          <a:bodyPr/>
          <a:lstStyle/>
          <a:p>
            <a:fld id="{E3F176F0-4EB5-41D1-866E-A621282BE2B8}" type="datetime2">
              <a:rPr lang="da-DK" smtClean="0"/>
              <a:t>14. juni 2023</a:t>
            </a:fld>
            <a:endParaRPr lang="en-GB" dirty="0"/>
          </a:p>
        </p:txBody>
      </p:sp>
      <p:graphicFrame>
        <p:nvGraphicFramePr>
          <p:cNvPr id="5" name="Table 6">
            <a:extLst>
              <a:ext uri="{FF2B5EF4-FFF2-40B4-BE49-F238E27FC236}">
                <a16:creationId xmlns:a16="http://schemas.microsoft.com/office/drawing/2014/main" id="{F7EB73B2-7CA4-84CF-2EFA-64984159BD6D}"/>
              </a:ext>
            </a:extLst>
          </p:cNvPr>
          <p:cNvGraphicFramePr>
            <a:graphicFrameLocks noGrp="1"/>
          </p:cNvGraphicFramePr>
          <p:nvPr>
            <p:extLst>
              <p:ext uri="{D42A27DB-BD31-4B8C-83A1-F6EECF244321}">
                <p14:modId xmlns:p14="http://schemas.microsoft.com/office/powerpoint/2010/main" val="682201206"/>
              </p:ext>
            </p:extLst>
          </p:nvPr>
        </p:nvGraphicFramePr>
        <p:xfrm>
          <a:off x="0" y="19570"/>
          <a:ext cx="9143998" cy="5080143"/>
        </p:xfrm>
        <a:graphic>
          <a:graphicData uri="http://schemas.openxmlformats.org/drawingml/2006/table">
            <a:tbl>
              <a:tblPr firstRow="1" bandRow="1">
                <a:tableStyleId>{5C22544A-7EE6-4342-B048-85BDC9FD1C3A}</a:tableStyleId>
              </a:tblPr>
              <a:tblGrid>
                <a:gridCol w="510179">
                  <a:extLst>
                    <a:ext uri="{9D8B030D-6E8A-4147-A177-3AD203B41FA5}">
                      <a16:colId xmlns:a16="http://schemas.microsoft.com/office/drawing/2014/main" val="3949650437"/>
                    </a:ext>
                  </a:extLst>
                </a:gridCol>
                <a:gridCol w="3017705">
                  <a:extLst>
                    <a:ext uri="{9D8B030D-6E8A-4147-A177-3AD203B41FA5}">
                      <a16:colId xmlns:a16="http://schemas.microsoft.com/office/drawing/2014/main" val="92368324"/>
                    </a:ext>
                  </a:extLst>
                </a:gridCol>
                <a:gridCol w="3119335">
                  <a:extLst>
                    <a:ext uri="{9D8B030D-6E8A-4147-A177-3AD203B41FA5}">
                      <a16:colId xmlns:a16="http://schemas.microsoft.com/office/drawing/2014/main" val="3546150340"/>
                    </a:ext>
                  </a:extLst>
                </a:gridCol>
                <a:gridCol w="2496779">
                  <a:extLst>
                    <a:ext uri="{9D8B030D-6E8A-4147-A177-3AD203B41FA5}">
                      <a16:colId xmlns:a16="http://schemas.microsoft.com/office/drawing/2014/main" val="3108199257"/>
                    </a:ext>
                  </a:extLst>
                </a:gridCol>
              </a:tblGrid>
              <a:tr h="586677">
                <a:tc>
                  <a:txBody>
                    <a:bodyPr/>
                    <a:lstStyle/>
                    <a:p>
                      <a:endParaRPr lang="da-DK" sz="1100" dirty="0"/>
                    </a:p>
                  </a:txBody>
                  <a:tcPr vert="vert27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b="0" kern="1200" dirty="0">
                          <a:solidFill>
                            <a:schemeClr val="lt1"/>
                          </a:solidFill>
                          <a:effectLst/>
                          <a:latin typeface="+mn-lt"/>
                          <a:ea typeface="+mn-ea"/>
                          <a:cs typeface="+mn-cs"/>
                        </a:rPr>
                        <a:t>Brand og Redning Sønderjylland og Tønder kommune</a:t>
                      </a:r>
                    </a:p>
                    <a:p>
                      <a:endParaRPr lang="da-DK" sz="1100" b="0" dirty="0"/>
                    </a:p>
                  </a:txBody>
                  <a:tcPr/>
                </a:tc>
                <a:tc>
                  <a:txBody>
                    <a:bodyPr/>
                    <a:lstStyle/>
                    <a:p>
                      <a:r>
                        <a:rPr lang="da-DK" sz="1100" b="0" kern="1200" dirty="0">
                          <a:solidFill>
                            <a:schemeClr val="lt1"/>
                          </a:solidFill>
                          <a:effectLst/>
                          <a:latin typeface="+mn-lt"/>
                          <a:ea typeface="+mn-ea"/>
                          <a:cs typeface="+mn-cs"/>
                        </a:rPr>
                        <a:t>Beredskab 4K og Greve kommune (hjemmeplejen)</a:t>
                      </a:r>
                      <a:endParaRPr lang="da-DK" sz="1100" b="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b="0" kern="1200" dirty="0">
                          <a:solidFill>
                            <a:schemeClr val="lt1"/>
                          </a:solidFill>
                          <a:effectLst/>
                          <a:latin typeface="+mn-lt"/>
                          <a:ea typeface="+mn-ea"/>
                          <a:cs typeface="+mn-cs"/>
                        </a:rPr>
                        <a:t>Oslo </a:t>
                      </a:r>
                      <a:r>
                        <a:rPr lang="da-DK" sz="1100" b="0" kern="1200" dirty="0" err="1">
                          <a:solidFill>
                            <a:schemeClr val="lt1"/>
                          </a:solidFill>
                          <a:effectLst/>
                          <a:latin typeface="+mn-lt"/>
                          <a:ea typeface="+mn-ea"/>
                          <a:cs typeface="+mn-cs"/>
                        </a:rPr>
                        <a:t>Brann</a:t>
                      </a:r>
                      <a:r>
                        <a:rPr lang="da-DK" sz="1100" b="0" kern="1200" dirty="0">
                          <a:solidFill>
                            <a:schemeClr val="lt1"/>
                          </a:solidFill>
                          <a:effectLst/>
                          <a:latin typeface="+mn-lt"/>
                          <a:ea typeface="+mn-ea"/>
                          <a:cs typeface="+mn-cs"/>
                        </a:rPr>
                        <a:t>- og Redningsetat, og flere norske kommuner</a:t>
                      </a:r>
                    </a:p>
                    <a:p>
                      <a:endParaRPr lang="da-DK" sz="1100" dirty="0"/>
                    </a:p>
                  </a:txBody>
                  <a:tcPr/>
                </a:tc>
                <a:extLst>
                  <a:ext uri="{0D108BD9-81ED-4DB2-BD59-A6C34878D82A}">
                    <a16:rowId xmlns:a16="http://schemas.microsoft.com/office/drawing/2014/main" val="3322541444"/>
                  </a:ext>
                </a:extLst>
              </a:tr>
              <a:tr h="1241977">
                <a:tc>
                  <a:txBody>
                    <a:bodyPr/>
                    <a:lstStyle/>
                    <a:p>
                      <a:r>
                        <a:rPr lang="da-DK" sz="1100" dirty="0"/>
                        <a:t>Organisering </a:t>
                      </a:r>
                    </a:p>
                  </a:txBody>
                  <a:tcPr vert="vert270"/>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Brandtjekket bliver gennemført i forbindelse med pleje- og sundhedspersonalets udførelsen af egen APV. </a:t>
                      </a:r>
                    </a:p>
                    <a:p>
                      <a:pPr marL="171450" indent="-171450">
                        <a:buFont typeface="Arial" panose="020B0604020202020204" pitchFamily="34" charset="0"/>
                        <a:buChar char="•"/>
                      </a:pPr>
                      <a:r>
                        <a:rPr lang="da-DK" sz="900" kern="1200" dirty="0">
                          <a:solidFill>
                            <a:schemeClr val="dk1"/>
                          </a:solidFill>
                          <a:effectLst/>
                          <a:latin typeface="+mn-lt"/>
                          <a:ea typeface="+mn-ea"/>
                          <a:cs typeface="+mn-cs"/>
                        </a:rPr>
                        <a:t>Opfølgning og samarbejde ved en person fra redningsberedskabet deltager i hjemmeplejens personalemøder</a:t>
                      </a:r>
                      <a:endParaRPr lang="da-DK" sz="500" dirty="0"/>
                    </a:p>
                  </a:txBody>
                  <a:tcPr/>
                </a:tc>
                <a:tc>
                  <a:txBody>
                    <a:bodyPr/>
                    <a:lstStyle/>
                    <a:p>
                      <a:pPr marL="171450" lvl="0" indent="-171450">
                        <a:buFont typeface="Arial" panose="020B0604020202020204" pitchFamily="34" charset="0"/>
                        <a:buChar char="•"/>
                      </a:pPr>
                      <a:r>
                        <a:rPr lang="da-DK" sz="900" kern="1200" dirty="0">
                          <a:solidFill>
                            <a:schemeClr val="dk1"/>
                          </a:solidFill>
                          <a:effectLst/>
                          <a:latin typeface="+mn-lt"/>
                          <a:ea typeface="+mn-ea"/>
                          <a:cs typeface="+mn-cs"/>
                        </a:rPr>
                        <a:t>Koordinationsmøder med videndeling og erfaringsopsamling mellem redningsberedskabet og hjemmeplejen</a:t>
                      </a:r>
                    </a:p>
                    <a:p>
                      <a:pPr marL="171450" lvl="0" indent="-171450">
                        <a:buFont typeface="Arial" panose="020B0604020202020204" pitchFamily="34" charset="0"/>
                        <a:buChar char="•"/>
                      </a:pPr>
                      <a:r>
                        <a:rPr lang="da-DK" sz="900" kern="1200" dirty="0">
                          <a:solidFill>
                            <a:schemeClr val="dk1"/>
                          </a:solidFill>
                          <a:effectLst/>
                          <a:latin typeface="+mn-lt"/>
                          <a:ea typeface="+mn-ea"/>
                          <a:cs typeface="+mn-cs"/>
                        </a:rPr>
                        <a:t>Målrettede kurser til personale</a:t>
                      </a:r>
                    </a:p>
                    <a:p>
                      <a:pPr marL="171450" indent="-171450">
                        <a:buFont typeface="Arial" panose="020B0604020202020204" pitchFamily="34" charset="0"/>
                        <a:buChar char="•"/>
                      </a:pPr>
                      <a:r>
                        <a:rPr lang="da-DK" sz="900" kern="1200" dirty="0">
                          <a:solidFill>
                            <a:schemeClr val="dk1"/>
                          </a:solidFill>
                          <a:effectLst/>
                          <a:latin typeface="+mn-lt"/>
                          <a:ea typeface="+mn-ea"/>
                          <a:cs typeface="+mn-cs"/>
                        </a:rPr>
                        <a:t>Udvidet risikovurdering i borgernes hjem af social og sundhedspersonale </a:t>
                      </a:r>
                      <a:endParaRPr lang="da-DK" sz="500" dirty="0"/>
                    </a:p>
                  </a:txBody>
                  <a:tcPr/>
                </a:tc>
                <a:tc>
                  <a:txBody>
                    <a:bodyPr/>
                    <a:lstStyle/>
                    <a:p>
                      <a:pPr marL="171450" indent="-171450" algn="l" defTabSz="457200" rtl="0" eaLnBrk="1" latinLnBrk="0" hangingPunct="1">
                        <a:lnSpc>
                          <a:spcPct val="107000"/>
                        </a:lnSpc>
                        <a:spcAft>
                          <a:spcPts val="800"/>
                        </a:spcAft>
                        <a:buFont typeface="Arial" panose="020B0604020202020204" pitchFamily="34" charset="0"/>
                        <a:buChar char="•"/>
                      </a:pPr>
                      <a:r>
                        <a:rPr lang="da-DK" sz="900" kern="1200" dirty="0">
                          <a:solidFill>
                            <a:schemeClr val="dk1"/>
                          </a:solidFill>
                          <a:effectLst/>
                          <a:latin typeface="+mn-lt"/>
                          <a:ea typeface="+mn-ea"/>
                          <a:cs typeface="+mn-cs"/>
                        </a:rPr>
                        <a:t>Borgere, som er bekym­ret for egen eller en anden borgers brandsikkerhed, har mulighed for at videredele sin bekymring digitalt til brandvæsenet.</a:t>
                      </a:r>
                    </a:p>
                    <a:p>
                      <a:pPr marL="171450" indent="-171450" algn="l" defTabSz="457200" rtl="0" eaLnBrk="1" latinLnBrk="0" hangingPunct="1">
                        <a:lnSpc>
                          <a:spcPct val="107000"/>
                        </a:lnSpc>
                        <a:spcAft>
                          <a:spcPts val="800"/>
                        </a:spcAft>
                        <a:buFont typeface="Arial" panose="020B0604020202020204" pitchFamily="34" charset="0"/>
                        <a:buChar char="•"/>
                      </a:pPr>
                      <a:r>
                        <a:rPr lang="da-DK" sz="900" kern="1200" dirty="0">
                          <a:solidFill>
                            <a:schemeClr val="dk1"/>
                          </a:solidFill>
                          <a:effectLst/>
                          <a:latin typeface="+mn-lt"/>
                          <a:ea typeface="+mn-ea"/>
                          <a:cs typeface="+mn-cs"/>
                        </a:rPr>
                        <a:t>Bekymringsmelding bliver principielt altid opfulgt af et hjemmebesøg foretaget af brandvæsenet.</a:t>
                      </a:r>
                    </a:p>
                  </a:txBody>
                  <a:tcPr marL="68580" marR="68580" marT="0" marB="0"/>
                </a:tc>
                <a:extLst>
                  <a:ext uri="{0D108BD9-81ED-4DB2-BD59-A6C34878D82A}">
                    <a16:rowId xmlns:a16="http://schemas.microsoft.com/office/drawing/2014/main" val="2819066134"/>
                  </a:ext>
                </a:extLst>
              </a:tr>
              <a:tr h="767192">
                <a:tc>
                  <a:txBody>
                    <a:bodyPr/>
                    <a:lstStyle/>
                    <a:p>
                      <a:r>
                        <a:rPr lang="da-DK" sz="1100" dirty="0"/>
                        <a:t>Jura</a:t>
                      </a:r>
                    </a:p>
                  </a:txBody>
                  <a:tcPr vert="vert270"/>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Redningsberedskabet giver udtryk for, at det tværfaglige samarbejde er en fordel, fordi pleje- og sund­hedspersonalet har en legitim adgang til at træde ind borgerens hjem og udføre et brandtjek</a:t>
                      </a:r>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Hjemmeplejen ansvarlig for håndteringen og indhentningen af samtykkeerklæringer, hvis hjemmeplejen ser et behov for et udvidet brandtjek foretaget af redningsberedskabet.</a:t>
                      </a:r>
                      <a:endParaRPr lang="da-DK" sz="500" dirty="0"/>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Samme erfaring som i Danmark </a:t>
                      </a:r>
                    </a:p>
                  </a:txBody>
                  <a:tcPr/>
                </a:tc>
                <a:extLst>
                  <a:ext uri="{0D108BD9-81ED-4DB2-BD59-A6C34878D82A}">
                    <a16:rowId xmlns:a16="http://schemas.microsoft.com/office/drawing/2014/main" val="3040792829"/>
                  </a:ext>
                </a:extLst>
              </a:tr>
              <a:tr h="1032487">
                <a:tc>
                  <a:txBody>
                    <a:bodyPr/>
                    <a:lstStyle/>
                    <a:p>
                      <a:r>
                        <a:rPr lang="da-DK" sz="1100" dirty="0"/>
                        <a:t>Tid og økonomi</a:t>
                      </a:r>
                    </a:p>
                  </a:txBody>
                  <a:tcPr vert="vert270"/>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Indsatsen har kørt siden 2017, og er nu en integreret del af social-, omsorg- og sundhedsforvaltningens daglige arbejdsopgaver, og der er en forventning til en kontinuerlig fremtidig indsats. </a:t>
                      </a:r>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Indsatsen startede i 2012, og blev fuldt indfaset i 2016. Det er nu en integreret del af hjemmeplejens og redningsberedskabet opgaveportefølje, og er planlagt som en kontinuerlig fremtidig indsats.</a:t>
                      </a:r>
                      <a:endParaRPr lang="da-DK" sz="500" dirty="0"/>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I Oslo </a:t>
                      </a:r>
                      <a:r>
                        <a:rPr lang="da-DK" sz="900" kern="1200" dirty="0" err="1">
                          <a:solidFill>
                            <a:schemeClr val="dk1"/>
                          </a:solidFill>
                          <a:effectLst/>
                          <a:latin typeface="+mn-lt"/>
                          <a:ea typeface="+mn-ea"/>
                          <a:cs typeface="+mn-cs"/>
                        </a:rPr>
                        <a:t>Brann</a:t>
                      </a:r>
                      <a:r>
                        <a:rPr lang="da-DK" sz="900" kern="1200" dirty="0">
                          <a:solidFill>
                            <a:schemeClr val="dk1"/>
                          </a:solidFill>
                          <a:effectLst/>
                          <a:latin typeface="+mn-lt"/>
                          <a:ea typeface="+mn-ea"/>
                          <a:cs typeface="+mn-cs"/>
                        </a:rPr>
                        <a:t>- og Redningsetat er der to medarbejdere tilknyttet indsatsen i forhold til at afdække alle arbejdsopgaver.</a:t>
                      </a:r>
                    </a:p>
                    <a:p>
                      <a:pPr marL="171450" indent="-171450">
                        <a:buFont typeface="Arial" panose="020B0604020202020204" pitchFamily="34" charset="0"/>
                        <a:buChar char="•"/>
                      </a:pPr>
                      <a:r>
                        <a:rPr lang="da-DK" sz="900" kern="1200" dirty="0">
                          <a:solidFill>
                            <a:schemeClr val="dk1"/>
                          </a:solidFill>
                          <a:effectLst/>
                          <a:latin typeface="+mn-lt"/>
                          <a:ea typeface="+mn-ea"/>
                          <a:cs typeface="+mn-cs"/>
                        </a:rPr>
                        <a:t>Det er lovgivningsmæssigt bestemt, at der afsættes midler til forebyggelsesarbejde</a:t>
                      </a:r>
                    </a:p>
                  </a:txBody>
                  <a:tcPr/>
                </a:tc>
                <a:extLst>
                  <a:ext uri="{0D108BD9-81ED-4DB2-BD59-A6C34878D82A}">
                    <a16:rowId xmlns:a16="http://schemas.microsoft.com/office/drawing/2014/main" val="1193115927"/>
                  </a:ext>
                </a:extLst>
              </a:tr>
              <a:tr h="1444127">
                <a:tc>
                  <a:txBody>
                    <a:bodyPr/>
                    <a:lstStyle/>
                    <a:p>
                      <a:r>
                        <a:rPr lang="da-DK" sz="1100" dirty="0"/>
                        <a:t>Målgruppe og effekt-opsamling  </a:t>
                      </a:r>
                    </a:p>
                  </a:txBody>
                  <a:tcPr vert="vert27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kern="1200" dirty="0">
                          <a:solidFill>
                            <a:schemeClr val="dk1"/>
                          </a:solidFill>
                          <a:effectLst/>
                          <a:latin typeface="+mn-lt"/>
                          <a:ea typeface="+mn-ea"/>
                          <a:cs typeface="+mn-cs"/>
                        </a:rPr>
                        <a:t>Sårbare og udsatte borgere med tilknytning til hjemmeple­jen</a:t>
                      </a:r>
                    </a:p>
                    <a:p>
                      <a:pPr marL="171450" indent="-171450">
                        <a:buFont typeface="Arial" panose="020B0604020202020204" pitchFamily="34" charset="0"/>
                        <a:buChar char="•"/>
                      </a:pPr>
                      <a:r>
                        <a:rPr lang="da-DK" sz="900" kern="1200" dirty="0">
                          <a:solidFill>
                            <a:schemeClr val="dk1"/>
                          </a:solidFill>
                          <a:effectLst/>
                          <a:latin typeface="+mn-lt"/>
                          <a:ea typeface="+mn-ea"/>
                          <a:cs typeface="+mn-cs"/>
                        </a:rPr>
                        <a:t>Der er ikke foretaget nogen registrering af, hvor mange gange redningsberedskabet har understøttet et hjemmebesøg i forbindelse med udvidet risikovurdering eller opsætning af røgalarmer</a:t>
                      </a:r>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Sårbare og udsatte borgere med tilknytning til hjemmeple­jen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kern="1200" dirty="0">
                          <a:solidFill>
                            <a:schemeClr val="dk1"/>
                          </a:solidFill>
                          <a:effectLst/>
                          <a:latin typeface="+mn-lt"/>
                          <a:ea typeface="+mn-ea"/>
                          <a:cs typeface="+mn-cs"/>
                        </a:rPr>
                        <a:t>Redningsberedskabet foretager, sammen med hjemmeplejen, omkring 20 hjemmebesøg om året i forbindelse med et udvidet brandtjek hos borgere med behov. Der er ikke foretaget nogen evaluering af indsatsen, men den revideres løbende og uformelt, for at følge op på de udfordringer, der opstår. </a:t>
                      </a:r>
                    </a:p>
                    <a:p>
                      <a:pPr marL="171450" indent="-171450">
                        <a:buFont typeface="Arial" panose="020B0604020202020204" pitchFamily="34" charset="0"/>
                        <a:buChar char="•"/>
                      </a:pPr>
                      <a:endParaRPr lang="da-DK" sz="9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a-DK" sz="900" kern="1200" dirty="0">
                          <a:solidFill>
                            <a:schemeClr val="dk1"/>
                          </a:solidFill>
                          <a:effectLst/>
                          <a:latin typeface="+mn-lt"/>
                          <a:ea typeface="+mn-ea"/>
                          <a:cs typeface="+mn-cs"/>
                        </a:rPr>
                        <a:t>Bekymrede borgere (og pårørende) </a:t>
                      </a:r>
                    </a:p>
                    <a:p>
                      <a:pPr marL="171450" indent="-171450">
                        <a:buFont typeface="Arial" panose="020B0604020202020204" pitchFamily="34" charset="0"/>
                        <a:buChar char="•"/>
                      </a:pPr>
                      <a:r>
                        <a:rPr lang="da-DK" sz="900" kern="1200" dirty="0">
                          <a:solidFill>
                            <a:schemeClr val="dk1"/>
                          </a:solidFill>
                          <a:effectLst/>
                          <a:latin typeface="+mn-lt"/>
                          <a:ea typeface="+mn-ea"/>
                          <a:cs typeface="+mn-cs"/>
                        </a:rPr>
                        <a:t>Oslo </a:t>
                      </a:r>
                      <a:r>
                        <a:rPr lang="da-DK" sz="900" kern="1200" dirty="0" err="1">
                          <a:solidFill>
                            <a:schemeClr val="dk1"/>
                          </a:solidFill>
                          <a:effectLst/>
                          <a:latin typeface="+mn-lt"/>
                          <a:ea typeface="+mn-ea"/>
                          <a:cs typeface="+mn-cs"/>
                        </a:rPr>
                        <a:t>Brann</a:t>
                      </a:r>
                      <a:r>
                        <a:rPr lang="da-DK" sz="900" kern="1200" dirty="0">
                          <a:solidFill>
                            <a:schemeClr val="dk1"/>
                          </a:solidFill>
                          <a:effectLst/>
                          <a:latin typeface="+mn-lt"/>
                          <a:ea typeface="+mn-ea"/>
                          <a:cs typeface="+mn-cs"/>
                        </a:rPr>
                        <a:t> og Redningsetat modtog i 2021 171 bekymringsmeldinger (</a:t>
                      </a:r>
                      <a:r>
                        <a:rPr lang="da-DK" sz="900" kern="1200" dirty="0" err="1">
                          <a:solidFill>
                            <a:schemeClr val="dk1"/>
                          </a:solidFill>
                          <a:effectLst/>
                          <a:latin typeface="+mn-lt"/>
                          <a:ea typeface="+mn-ea"/>
                          <a:cs typeface="+mn-cs"/>
                        </a:rPr>
                        <a:t>Brann</a:t>
                      </a:r>
                      <a:r>
                        <a:rPr lang="da-DK" sz="900" kern="1200" dirty="0">
                          <a:solidFill>
                            <a:schemeClr val="dk1"/>
                          </a:solidFill>
                          <a:effectLst/>
                          <a:latin typeface="+mn-lt"/>
                          <a:ea typeface="+mn-ea"/>
                          <a:cs typeface="+mn-cs"/>
                        </a:rPr>
                        <a:t>- og redningsetaten, 2022). Der er ikke foretaget en skriftlig evaluering af initiativet</a:t>
                      </a:r>
                    </a:p>
                  </a:txBody>
                  <a:tcPr/>
                </a:tc>
                <a:extLst>
                  <a:ext uri="{0D108BD9-81ED-4DB2-BD59-A6C34878D82A}">
                    <a16:rowId xmlns:a16="http://schemas.microsoft.com/office/drawing/2014/main" val="3635285623"/>
                  </a:ext>
                </a:extLst>
              </a:tr>
            </a:tbl>
          </a:graphicData>
        </a:graphic>
      </p:graphicFrame>
    </p:spTree>
    <p:extLst>
      <p:ext uri="{BB962C8B-B14F-4D97-AF65-F5344CB8AC3E}">
        <p14:creationId xmlns:p14="http://schemas.microsoft.com/office/powerpoint/2010/main" val="182277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2B1E4-A78F-B8A5-D4D4-DF3FDF90B146}"/>
              </a:ext>
            </a:extLst>
          </p:cNvPr>
          <p:cNvSpPr>
            <a:spLocks noGrp="1"/>
          </p:cNvSpPr>
          <p:nvPr>
            <p:ph type="title"/>
          </p:nvPr>
        </p:nvSpPr>
        <p:spPr>
          <a:xfrm>
            <a:off x="763200" y="411510"/>
            <a:ext cx="7488758" cy="828092"/>
          </a:xfrm>
        </p:spPr>
        <p:txBody>
          <a:bodyPr/>
          <a:lstStyle/>
          <a:p>
            <a:r>
              <a:rPr lang="da-DK" sz="2400" dirty="0"/>
              <a:t>Arbejdspakke 3: Opsamling </a:t>
            </a:r>
          </a:p>
        </p:txBody>
      </p:sp>
      <p:sp>
        <p:nvSpPr>
          <p:cNvPr id="3" name="Pladsholder til tekst 2">
            <a:extLst>
              <a:ext uri="{FF2B5EF4-FFF2-40B4-BE49-F238E27FC236}">
                <a16:creationId xmlns:a16="http://schemas.microsoft.com/office/drawing/2014/main" id="{D1DE2DE2-2309-6D4B-328B-DC7949701E5F}"/>
              </a:ext>
            </a:extLst>
          </p:cNvPr>
          <p:cNvSpPr>
            <a:spLocks noGrp="1"/>
          </p:cNvSpPr>
          <p:nvPr>
            <p:ph type="body" sz="quarter" idx="11"/>
          </p:nvPr>
        </p:nvSpPr>
        <p:spPr>
          <a:xfrm>
            <a:off x="763588" y="1370551"/>
            <a:ext cx="7488237" cy="2952862"/>
          </a:xfrm>
        </p:spPr>
        <p:txBody>
          <a:bodyPr/>
          <a:lstStyle/>
          <a:p>
            <a:pPr marL="171450" indent="-171450">
              <a:buClr>
                <a:prstClr val="black"/>
              </a:buClr>
              <a:buFont typeface="Wingdings" panose="05000000000000000000" pitchFamily="2" charset="2"/>
              <a:buChar char="§"/>
              <a:defRPr/>
            </a:pPr>
            <a:r>
              <a:rPr lang="da-DK" sz="1400" b="1" dirty="0">
                <a:latin typeface="Calibri" panose="020F0502020204030204" pitchFamily="34" charset="0"/>
                <a:cs typeface="Calibri" panose="020F0502020204030204" pitchFamily="34" charset="0"/>
              </a:rPr>
              <a:t>I tæt samarbejde skabes der rammer for målrettet forebyggelse. </a:t>
            </a:r>
            <a:r>
              <a:rPr lang="da-DK" sz="1400" dirty="0">
                <a:latin typeface="Calibri" panose="020F0502020204030204" pitchFamily="34" charset="0"/>
                <a:cs typeface="Calibri" panose="020F0502020204030204" pitchFamily="34" charset="0"/>
              </a:rPr>
              <a:t>De v</a:t>
            </a:r>
            <a:r>
              <a:rPr lang="da-DK" sz="1400" b="1" dirty="0">
                <a:latin typeface="Calibri" panose="020F0502020204030204" pitchFamily="34" charset="0"/>
                <a:cs typeface="Calibri" panose="020F0502020204030204" pitchFamily="34" charset="0"/>
              </a:rPr>
              <a:t>elfærdsprofessionelle er tæt på borgerne og har etableret en god relation samt legitim adgang til boligen</a:t>
            </a:r>
            <a:r>
              <a:rPr lang="da-DK" sz="1400" dirty="0">
                <a:latin typeface="Calibri" panose="020F0502020204030204" pitchFamily="34" charset="0"/>
                <a:cs typeface="Calibri" panose="020F0502020204030204" pitchFamily="34" charset="0"/>
              </a:rPr>
              <a:t>, mens </a:t>
            </a:r>
            <a:r>
              <a:rPr lang="da-DK" sz="1400" b="1" dirty="0">
                <a:latin typeface="Calibri" panose="020F0502020204030204" pitchFamily="34" charset="0"/>
                <a:cs typeface="Calibri" panose="020F0502020204030204" pitchFamily="34" charset="0"/>
              </a:rPr>
              <a:t>redningsberedskaberne har den faglige forståelse af risikoen for at der opstår brande</a:t>
            </a:r>
            <a:r>
              <a:rPr lang="da-DK" sz="1400" dirty="0">
                <a:latin typeface="Calibri" panose="020F0502020204030204" pitchFamily="34" charset="0"/>
                <a:cs typeface="Calibri" panose="020F0502020204030204" pitchFamily="34" charset="0"/>
              </a:rPr>
              <a:t>, og de kender til mulighederne for forebyggelse i den enkelte borgers bolig. </a:t>
            </a:r>
          </a:p>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Det kræver </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ressourcer </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indlede et tværfagligt </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samarbejde</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men investeringen i systematisk samarbejde betaler sig i form af tæt dialog og rådgivning om forebyggelse i den enkelte udsatte borgers hjem.</a:t>
            </a:r>
          </a:p>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Det er et </a:t>
            </a:r>
            <a:r>
              <a:rPr lang="da-DK" sz="1400" b="1" dirty="0">
                <a:latin typeface="Calibri" panose="020F0502020204030204" pitchFamily="34" charset="0"/>
                <a:cs typeface="Calibri" panose="020F0502020204030204" pitchFamily="34" charset="0"/>
              </a:rPr>
              <a:t>spinkelt og usikkert</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datagrundlag, </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 ligger til grund for </a:t>
            </a:r>
            <a:r>
              <a:rPr kumimoji="0" lang="da-DK"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gennemførbarhedsanalysen</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 der for det første ikke er mange danske initiativer, der har fokus på at nedbringe dødsbrande specifikt. Der er for det andet endnu færre projekter, der er baseret på en tværfaglig tilgang, der er en central forudsætning for at få adgang til borgernes hjem og foretage målrettede forebyggelsesinitiativer</a:t>
            </a:r>
          </a:p>
          <a:p>
            <a:endParaRPr lang="da-DK" dirty="0"/>
          </a:p>
        </p:txBody>
      </p:sp>
      <p:sp>
        <p:nvSpPr>
          <p:cNvPr id="4" name="Pladsholder til dato 3">
            <a:extLst>
              <a:ext uri="{FF2B5EF4-FFF2-40B4-BE49-F238E27FC236}">
                <a16:creationId xmlns:a16="http://schemas.microsoft.com/office/drawing/2014/main" id="{917DAED5-2BA9-BDAE-E85B-AF0A92AF46A0}"/>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6" name="Billede 5">
            <a:extLst>
              <a:ext uri="{FF2B5EF4-FFF2-40B4-BE49-F238E27FC236}">
                <a16:creationId xmlns:a16="http://schemas.microsoft.com/office/drawing/2014/main" id="{411AE4D0-D3CA-2B0C-BC2D-492038660CF0}"/>
              </a:ext>
            </a:extLst>
          </p:cNvPr>
          <p:cNvPicPr>
            <a:picLocks noChangeAspect="1"/>
          </p:cNvPicPr>
          <p:nvPr/>
        </p:nvPicPr>
        <p:blipFill>
          <a:blip r:embed="rId3"/>
          <a:stretch>
            <a:fillRect/>
          </a:stretch>
        </p:blipFill>
        <p:spPr>
          <a:xfrm>
            <a:off x="6557088" y="159671"/>
            <a:ext cx="1832637" cy="979438"/>
          </a:xfrm>
          <a:prstGeom prst="rect">
            <a:avLst/>
          </a:prstGeom>
        </p:spPr>
      </p:pic>
    </p:spTree>
    <p:extLst>
      <p:ext uri="{BB962C8B-B14F-4D97-AF65-F5344CB8AC3E}">
        <p14:creationId xmlns:p14="http://schemas.microsoft.com/office/powerpoint/2010/main" val="402560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978A7-A892-E1A6-F043-9925450279C2}"/>
              </a:ext>
            </a:extLst>
          </p:cNvPr>
          <p:cNvSpPr>
            <a:spLocks noGrp="1"/>
          </p:cNvSpPr>
          <p:nvPr>
            <p:ph type="title"/>
          </p:nvPr>
        </p:nvSpPr>
        <p:spPr>
          <a:xfrm>
            <a:off x="683568" y="318720"/>
            <a:ext cx="7568390" cy="1310218"/>
          </a:xfrm>
        </p:spPr>
        <p:txBody>
          <a:bodyPr/>
          <a:lstStyle/>
          <a:p>
            <a:br>
              <a:rPr lang="da-DK" sz="2800" dirty="0"/>
            </a:br>
            <a:r>
              <a:rPr lang="da-DK" sz="2400" dirty="0"/>
              <a:t>Konklusioner på tværs af projektet </a:t>
            </a:r>
            <a:br>
              <a:rPr lang="da-DK" sz="2800" dirty="0"/>
            </a:br>
            <a:endParaRPr lang="da-DK" sz="2800" dirty="0"/>
          </a:p>
        </p:txBody>
      </p:sp>
      <p:sp>
        <p:nvSpPr>
          <p:cNvPr id="3" name="Pladsholder til tekst 2">
            <a:extLst>
              <a:ext uri="{FF2B5EF4-FFF2-40B4-BE49-F238E27FC236}">
                <a16:creationId xmlns:a16="http://schemas.microsoft.com/office/drawing/2014/main" id="{15CB8B46-47A6-541D-3C3E-D0444A26CD0C}"/>
              </a:ext>
            </a:extLst>
          </p:cNvPr>
          <p:cNvSpPr>
            <a:spLocks noGrp="1"/>
          </p:cNvSpPr>
          <p:nvPr>
            <p:ph type="body" sz="quarter" idx="11"/>
          </p:nvPr>
        </p:nvSpPr>
        <p:spPr>
          <a:xfrm>
            <a:off x="539552" y="1501487"/>
            <a:ext cx="7488237" cy="2788627"/>
          </a:xfrm>
        </p:spPr>
        <p:txBody>
          <a:bodyPr/>
          <a:lstStyle/>
          <a:p>
            <a:pPr marL="285750" indent="-285750">
              <a:buClr>
                <a:prstClr val="black"/>
              </a:buClr>
              <a:buFont typeface="Arial" panose="020B0604020202020204" pitchFamily="34" charset="0"/>
              <a:buChar char="•"/>
              <a:defRPr/>
            </a:pPr>
            <a:r>
              <a:rPr lang="da-DK" sz="1200" dirty="0">
                <a:latin typeface="Calibri" panose="020F0502020204030204" pitchFamily="34" charset="0"/>
                <a:cs typeface="Calibri" panose="020F0502020204030204" pitchFamily="34" charset="0"/>
              </a:rPr>
              <a:t>Arbejdspakke 1 (gen)bekræfter viden om rydning som risikofaktor, samt </a:t>
            </a:r>
            <a:r>
              <a:rPr lang="da-DK" sz="1200" b="1" dirty="0">
                <a:latin typeface="Calibri" panose="020F0502020204030204" pitchFamily="34" charset="0"/>
                <a:cs typeface="Calibri" panose="020F0502020204030204" pitchFamily="34" charset="0"/>
              </a:rPr>
              <a:t>socialt udsatte borgere som mest sårbare for dødsbrand </a:t>
            </a:r>
          </a:p>
          <a:p>
            <a:pPr marL="285750" indent="-285750">
              <a:buClr>
                <a:prstClr val="black"/>
              </a:buClr>
              <a:buFont typeface="Arial" panose="020B0604020202020204" pitchFamily="34" charset="0"/>
              <a:buChar char="•"/>
              <a:defRPr/>
            </a:pPr>
            <a:r>
              <a:rPr lang="da-DK" sz="1200" dirty="0">
                <a:latin typeface="Calibri" panose="020F0502020204030204" pitchFamily="34" charset="0"/>
                <a:cs typeface="Calibri" panose="020F0502020204030204" pitchFamily="34" charset="0"/>
              </a:rPr>
              <a:t>Arbejdspakke 2 bidrager med indsigten i, </a:t>
            </a:r>
            <a:r>
              <a:rPr lang="da-DK" sz="1200" b="1" dirty="0">
                <a:latin typeface="Calibri" panose="020F0502020204030204" pitchFamily="34" charset="0"/>
                <a:cs typeface="Calibri" panose="020F0502020204030204" pitchFamily="34" charset="0"/>
              </a:rPr>
              <a:t>at ”alder” er det parameter, der tydeligst adskiller om en brand resulterer i alvorlig tilskadekomst eller dødsfald.</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Arbejdspakke 1 og 3 </a:t>
            </a:r>
            <a:r>
              <a:rPr lang="da-DK" sz="1200" dirty="0">
                <a:latin typeface="Calibri" panose="020F0502020204030204" pitchFamily="34" charset="0"/>
                <a:cs typeface="Calibri" panose="020F0502020204030204" pitchFamily="34" charset="0"/>
              </a:rPr>
              <a:t>peger på at skal antallet af dødsbrande nedbringes yderligere kan der være et potentiale i at se i retning af erfaringer af indsatser, der er rettet som sårbare </a:t>
            </a: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borgere, der er i risiko for at omkomme ved brand, og er basere sig på </a:t>
            </a:r>
            <a:r>
              <a:rPr kumimoji="0" lang="da-DK"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vidensudvekslingen</a:t>
            </a:r>
            <a:r>
              <a:rPr kumimoji="0" lang="da-DK"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mellem faggrupper, der dels har professionel viden om brand og dels kommer i borgernes hjem</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lang="da-DK" sz="1200" dirty="0">
                <a:latin typeface="Calibri" panose="020F0502020204030204" pitchFamily="34" charset="0"/>
                <a:cs typeface="Calibri" panose="020F0502020204030204" pitchFamily="34" charset="0"/>
              </a:rPr>
              <a:t>Derfor er det i forebyggelsesindsatser vigtigt med et fokus på </a:t>
            </a:r>
            <a:r>
              <a:rPr lang="da-DK" sz="1200" b="1" dirty="0">
                <a:latin typeface="Calibri" panose="020F0502020204030204" pitchFamily="34" charset="0"/>
                <a:cs typeface="Calibri" panose="020F0502020204030204" pitchFamily="34" charset="0"/>
              </a:rPr>
              <a:t>BÅDE tekniske hjælpemidler såsom røgdetektorer og sprinkleranlæg OG borgerens adfærd og hverdagens rutiner </a:t>
            </a:r>
            <a:r>
              <a:rPr lang="da-DK" sz="1200" dirty="0">
                <a:latin typeface="Calibri" panose="020F0502020204030204" pitchFamily="34" charset="0"/>
                <a:cs typeface="Calibri" panose="020F0502020204030204" pitchFamily="34" charset="0"/>
              </a:rPr>
              <a:t>med oprydning, tømning af askebægre, bortskaffelse af affald (f.eks. gamle aviser) og rengøring også. Hvor de beredskabsfaglige bidrag ofte er fokuseret på de tekniske hjælpemidler, er adfærd og hverdagens rutiner områder, som velfærdsprofessionerne kan gå i dialog med borgeren om.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Datagrundlag og erfaringer er dog begrænset til at opnå mere detaljeret indsigt. </a:t>
            </a:r>
            <a:endParaRPr lang="da-DK" dirty="0"/>
          </a:p>
        </p:txBody>
      </p:sp>
      <p:sp>
        <p:nvSpPr>
          <p:cNvPr id="4" name="Pladsholder til dato 3">
            <a:extLst>
              <a:ext uri="{FF2B5EF4-FFF2-40B4-BE49-F238E27FC236}">
                <a16:creationId xmlns:a16="http://schemas.microsoft.com/office/drawing/2014/main" id="{18B98972-508D-433D-9118-082F0A608222}"/>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7" name="Billede 6">
            <a:extLst>
              <a:ext uri="{FF2B5EF4-FFF2-40B4-BE49-F238E27FC236}">
                <a16:creationId xmlns:a16="http://schemas.microsoft.com/office/drawing/2014/main" id="{22B87B71-1BA8-F317-4285-4C00B885A6AA}"/>
              </a:ext>
            </a:extLst>
          </p:cNvPr>
          <p:cNvPicPr>
            <a:picLocks noChangeAspect="1"/>
          </p:cNvPicPr>
          <p:nvPr/>
        </p:nvPicPr>
        <p:blipFill>
          <a:blip r:embed="rId3"/>
          <a:stretch>
            <a:fillRect/>
          </a:stretch>
        </p:blipFill>
        <p:spPr>
          <a:xfrm>
            <a:off x="6957491" y="483003"/>
            <a:ext cx="1286354" cy="837692"/>
          </a:xfrm>
          <a:prstGeom prst="rect">
            <a:avLst/>
          </a:prstGeom>
        </p:spPr>
      </p:pic>
    </p:spTree>
    <p:extLst>
      <p:ext uri="{BB962C8B-B14F-4D97-AF65-F5344CB8AC3E}">
        <p14:creationId xmlns:p14="http://schemas.microsoft.com/office/powerpoint/2010/main" val="200756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DC49-38C9-61C5-734E-0CFBC3B69F65}"/>
              </a:ext>
            </a:extLst>
          </p:cNvPr>
          <p:cNvSpPr>
            <a:spLocks noGrp="1"/>
          </p:cNvSpPr>
          <p:nvPr>
            <p:ph type="title"/>
          </p:nvPr>
        </p:nvSpPr>
        <p:spPr>
          <a:xfrm>
            <a:off x="625860" y="429619"/>
            <a:ext cx="7488758" cy="986182"/>
          </a:xfrm>
        </p:spPr>
        <p:txBody>
          <a:bodyPr/>
          <a:lstStyle/>
          <a:p>
            <a:r>
              <a:rPr lang="da-DK" sz="2400" dirty="0"/>
              <a:t>Anbefalinger og udfordringer </a:t>
            </a:r>
            <a:br>
              <a:rPr lang="da-DK" dirty="0"/>
            </a:br>
            <a:endParaRPr lang="da-DK" dirty="0"/>
          </a:p>
        </p:txBody>
      </p:sp>
      <p:sp>
        <p:nvSpPr>
          <p:cNvPr id="3" name="Text Placeholder 2">
            <a:extLst>
              <a:ext uri="{FF2B5EF4-FFF2-40B4-BE49-F238E27FC236}">
                <a16:creationId xmlns:a16="http://schemas.microsoft.com/office/drawing/2014/main" id="{9D6D5BAA-D51E-EE71-94B5-4284003432B1}"/>
              </a:ext>
            </a:extLst>
          </p:cNvPr>
          <p:cNvSpPr>
            <a:spLocks noGrp="1"/>
          </p:cNvSpPr>
          <p:nvPr>
            <p:ph type="body" sz="quarter" idx="11"/>
          </p:nvPr>
        </p:nvSpPr>
        <p:spPr>
          <a:xfrm>
            <a:off x="611560" y="1125806"/>
            <a:ext cx="7992888" cy="2891888"/>
          </a:xfrm>
        </p:spPr>
        <p:txBody>
          <a:bodyPr/>
          <a:lstStyle/>
          <a:p>
            <a:pPr marL="228600" indent="-228600">
              <a:buFont typeface="+mj-lt"/>
              <a:buAutoNum type="arabicPeriod"/>
            </a:pPr>
            <a:r>
              <a:rPr lang="da-DK" sz="1200" b="1" i="0" u="none" strike="noStrike" baseline="0" dirty="0">
                <a:solidFill>
                  <a:srgbClr val="000000"/>
                </a:solidFill>
                <a:latin typeface="Calibri" panose="020F0502020204030204" pitchFamily="34" charset="0"/>
                <a:cs typeface="Calibri" panose="020F0502020204030204" pitchFamily="34" charset="0"/>
              </a:rPr>
              <a:t>Forebyggelse af dødsbrand skal ske gennem målrettede forebyggelsesindsatser</a:t>
            </a:r>
            <a:r>
              <a:rPr lang="da-DK" sz="1200" b="0" i="0" u="none" strike="noStrike" baseline="0" dirty="0">
                <a:solidFill>
                  <a:srgbClr val="000000"/>
                </a:solidFill>
                <a:latin typeface="Calibri" panose="020F0502020204030204" pitchFamily="34" charset="0"/>
                <a:cs typeface="Calibri" panose="020F0502020204030204" pitchFamily="34" charset="0"/>
              </a:rPr>
              <a:t>. Almene forebyggelsesindsatser, der sigter på at oplyse den brede befolkning om forebyggelse af brand, kan ikke forventes at have en forebyggende effekt på antallet af dødsbrande. </a:t>
            </a:r>
          </a:p>
          <a:p>
            <a:pPr marL="228600" indent="-228600">
              <a:buFont typeface="+mj-lt"/>
              <a:buAutoNum type="arabicPeriod"/>
            </a:pPr>
            <a:r>
              <a:rPr lang="da-DK" sz="1200" b="1" i="0" u="none" strike="noStrike" baseline="0" dirty="0">
                <a:solidFill>
                  <a:srgbClr val="000000"/>
                </a:solidFill>
                <a:latin typeface="Calibri" panose="020F0502020204030204" pitchFamily="34" charset="0"/>
                <a:cs typeface="Calibri" panose="020F0502020204030204" pitchFamily="34" charset="0"/>
              </a:rPr>
              <a:t>Hvis dødsbrand skal forebygges, skal forebyggelsestiltagene ske tæt ved borgeren. </a:t>
            </a:r>
            <a:r>
              <a:rPr lang="da-DK" sz="1200" b="0" i="0" u="none" strike="noStrike" baseline="0" dirty="0">
                <a:solidFill>
                  <a:srgbClr val="000000"/>
                </a:solidFill>
                <a:latin typeface="Calibri" panose="020F0502020204030204" pitchFamily="34" charset="0"/>
                <a:cs typeface="Calibri" panose="020F0502020204030204" pitchFamily="34" charset="0"/>
              </a:rPr>
              <a:t>De, der omkommer ved brand, befinder sig i det lokale (den brandcelle), hvor branden opstår, hvilket betyder at strukturelle tiltag som brandsektionering og branddøre ikke kan nedbringe antallet af omkomne ved brand yderligere. </a:t>
            </a:r>
          </a:p>
          <a:p>
            <a:pPr marL="228600" indent="-228600">
              <a:buFont typeface="+mj-lt"/>
              <a:buAutoNum type="arabicPeriod"/>
            </a:pPr>
            <a:r>
              <a:rPr lang="da-DK" sz="1200" b="0" i="0" u="none" strike="noStrike" baseline="0" dirty="0">
                <a:solidFill>
                  <a:srgbClr val="000000"/>
                </a:solidFill>
                <a:latin typeface="Calibri" panose="020F0502020204030204" pitchFamily="34" charset="0"/>
                <a:cs typeface="Calibri" panose="020F0502020204030204" pitchFamily="34" charset="0"/>
              </a:rPr>
              <a:t>Forebyggelsestiltagene skal være individtilpassede og tage udgangspunkt i borgerens livssituation. Dette kræver, </a:t>
            </a:r>
            <a:r>
              <a:rPr lang="da-DK" sz="1200" b="1" i="0" u="none" strike="noStrike" baseline="0" dirty="0">
                <a:solidFill>
                  <a:srgbClr val="000000"/>
                </a:solidFill>
                <a:latin typeface="Calibri" panose="020F0502020204030204" pitchFamily="34" charset="0"/>
                <a:cs typeface="Calibri" panose="020F0502020204030204" pitchFamily="34" charset="0"/>
              </a:rPr>
              <a:t>at forebyggelsen gennemføres som en tværfaglig indsats </a:t>
            </a:r>
            <a:r>
              <a:rPr lang="da-DK" sz="1200" b="0" i="0" u="none" strike="noStrike" baseline="0" dirty="0">
                <a:solidFill>
                  <a:srgbClr val="000000"/>
                </a:solidFill>
                <a:latin typeface="Calibri" panose="020F0502020204030204" pitchFamily="34" charset="0"/>
                <a:cs typeface="Calibri" panose="020F0502020204030204" pitchFamily="34" charset="0"/>
              </a:rPr>
              <a:t>med deltagelse af både beredskabsprofessionelle og sundheds- og velfærdsprofessionelle. </a:t>
            </a:r>
          </a:p>
          <a:p>
            <a:pPr marL="228600" indent="-228600">
              <a:buFont typeface="+mj-lt"/>
              <a:buAutoNum type="arabicPeriod"/>
            </a:pPr>
            <a:r>
              <a:rPr lang="da-DK" sz="1200" b="1" i="0" u="none" strike="noStrike" baseline="0" dirty="0">
                <a:solidFill>
                  <a:srgbClr val="000000"/>
                </a:solidFill>
                <a:latin typeface="Calibri" panose="020F0502020204030204" pitchFamily="34" charset="0"/>
                <a:cs typeface="Calibri" panose="020F0502020204030204" pitchFamily="34" charset="0"/>
              </a:rPr>
              <a:t>Kontakten mellem redningsberedskabet og sundheds- og velfærdsforvaltningerne kan fremmes </a:t>
            </a:r>
            <a:r>
              <a:rPr lang="da-DK" sz="1200" b="0" i="0" u="none" strike="noStrike" baseline="0" dirty="0">
                <a:solidFill>
                  <a:srgbClr val="000000"/>
                </a:solidFill>
                <a:latin typeface="Calibri" panose="020F0502020204030204" pitchFamily="34" charset="0"/>
                <a:cs typeface="Calibri" panose="020F0502020204030204" pitchFamily="34" charset="0"/>
              </a:rPr>
              <a:t>ved at have en fast kontaktperson, der f.eks. rutinemæssigt arbejder på samme adresse som de øvrige kommunale forvaltninger for at sikre nem adgang til dialog. </a:t>
            </a:r>
          </a:p>
          <a:p>
            <a:pPr marL="228600" indent="-228600">
              <a:buFont typeface="+mj-lt"/>
              <a:buAutoNum type="arabicPeriod"/>
            </a:pPr>
            <a:r>
              <a:rPr lang="da-DK" sz="1200" dirty="0">
                <a:latin typeface="Calibri" panose="020F0502020204030204" pitchFamily="34" charset="0"/>
                <a:cs typeface="Calibri" panose="020F0502020204030204" pitchFamily="34" charset="0"/>
              </a:rPr>
              <a:t>Udfordringer ligger i </a:t>
            </a:r>
            <a:r>
              <a:rPr lang="da-DK" sz="1200" b="1" dirty="0">
                <a:latin typeface="Calibri" panose="020F0502020204030204" pitchFamily="34" charset="0"/>
                <a:cs typeface="Calibri" panose="020F0502020204030204" pitchFamily="34" charset="0"/>
              </a:rPr>
              <a:t>manglende systematisk opfølgning på erfaringer</a:t>
            </a:r>
            <a:r>
              <a:rPr lang="da-DK" sz="1200" dirty="0">
                <a:latin typeface="Calibri" panose="020F0502020204030204" pitchFamily="34" charset="0"/>
                <a:cs typeface="Calibri" panose="020F0502020204030204" pitchFamily="34" charset="0"/>
              </a:rPr>
              <a:t>, ‘</a:t>
            </a:r>
            <a:r>
              <a:rPr lang="da-DK" sz="1200" dirty="0" err="1">
                <a:latin typeface="Calibri" panose="020F0502020204030204" pitchFamily="34" charset="0"/>
                <a:cs typeface="Calibri" panose="020F0502020204030204" pitchFamily="34" charset="0"/>
              </a:rPr>
              <a:t>projektificering</a:t>
            </a:r>
            <a:r>
              <a:rPr lang="da-DK" sz="1200" dirty="0">
                <a:latin typeface="Calibri" panose="020F0502020204030204" pitchFamily="34" charset="0"/>
                <a:cs typeface="Calibri" panose="020F0502020204030204" pitchFamily="34" charset="0"/>
              </a:rPr>
              <a:t>’ af indsatser, høj udskiftning af personale i </a:t>
            </a:r>
            <a:r>
              <a:rPr lang="da-DK" sz="1200" dirty="0" err="1">
                <a:latin typeface="Calibri" panose="020F0502020204030204" pitchFamily="34" charset="0"/>
                <a:cs typeface="Calibri" panose="020F0502020204030204" pitchFamily="34" charset="0"/>
              </a:rPr>
              <a:t>pjelesektoren</a:t>
            </a:r>
            <a:r>
              <a:rPr lang="da-DK" sz="1200" dirty="0">
                <a:latin typeface="Calibri" panose="020F0502020204030204" pitchFamily="34" charset="0"/>
                <a:cs typeface="Calibri" panose="020F0502020204030204" pitchFamily="34" charset="0"/>
              </a:rPr>
              <a:t> (og dermed behov for gentage træning). </a:t>
            </a:r>
          </a:p>
        </p:txBody>
      </p:sp>
      <p:sp>
        <p:nvSpPr>
          <p:cNvPr id="4" name="Date Placeholder 3">
            <a:extLst>
              <a:ext uri="{FF2B5EF4-FFF2-40B4-BE49-F238E27FC236}">
                <a16:creationId xmlns:a16="http://schemas.microsoft.com/office/drawing/2014/main" id="{49E9B703-2240-4BF3-7CFA-069867EFAE47}"/>
              </a:ext>
            </a:extLst>
          </p:cNvPr>
          <p:cNvSpPr>
            <a:spLocks noGrp="1"/>
          </p:cNvSpPr>
          <p:nvPr>
            <p:ph type="dt" sz="half" idx="2"/>
          </p:nvPr>
        </p:nvSpPr>
        <p:spPr/>
        <p:txBody>
          <a:body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55148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D34F-0AD2-7710-CD7D-8249933A037D}"/>
              </a:ext>
            </a:extLst>
          </p:cNvPr>
          <p:cNvSpPr>
            <a:spLocks noGrp="1"/>
          </p:cNvSpPr>
          <p:nvPr>
            <p:ph type="title"/>
          </p:nvPr>
        </p:nvSpPr>
        <p:spPr/>
        <p:txBody>
          <a:bodyPr/>
          <a:lstStyle/>
          <a:p>
            <a:r>
              <a:rPr lang="da-DK" sz="2400" dirty="0"/>
              <a:t>Overvejelser for fremtidige indsatser</a:t>
            </a:r>
          </a:p>
        </p:txBody>
      </p:sp>
      <p:sp>
        <p:nvSpPr>
          <p:cNvPr id="3" name="Text Placeholder 2">
            <a:extLst>
              <a:ext uri="{FF2B5EF4-FFF2-40B4-BE49-F238E27FC236}">
                <a16:creationId xmlns:a16="http://schemas.microsoft.com/office/drawing/2014/main" id="{B5C3449C-5E7C-5BB8-6E9D-8E4F77914E2F}"/>
              </a:ext>
            </a:extLst>
          </p:cNvPr>
          <p:cNvSpPr>
            <a:spLocks noGrp="1"/>
          </p:cNvSpPr>
          <p:nvPr>
            <p:ph type="body" sz="quarter" idx="11"/>
          </p:nvPr>
        </p:nvSpPr>
        <p:spPr>
          <a:xfrm>
            <a:off x="757824" y="1275556"/>
            <a:ext cx="7488237" cy="2592388"/>
          </a:xfrm>
        </p:spPr>
        <p:txBody>
          <a:bodyPr/>
          <a:lstStyle/>
          <a:p>
            <a:pPr marL="285750" indent="-285750">
              <a:buFont typeface="Arial" panose="020B0604020202020204" pitchFamily="34" charset="0"/>
              <a:buChar char="•"/>
            </a:pPr>
            <a:r>
              <a:rPr lang="da-DK" sz="1400" dirty="0">
                <a:latin typeface="Calibri" panose="020F0502020204030204" pitchFamily="34" charset="0"/>
                <a:cs typeface="Calibri" panose="020F0502020204030204" pitchFamily="34" charset="0"/>
              </a:rPr>
              <a:t>Den brandforebyggende indsats i Danmark er karakteriseret ved at være isolerede indsatser, uden systematisk national erfaringsopsamling og med meget begrænset vidensdeling</a:t>
            </a:r>
          </a:p>
          <a:p>
            <a:pPr marL="285750" indent="-285750">
              <a:buFont typeface="Arial" panose="020B0604020202020204" pitchFamily="34" charset="0"/>
              <a:buChar char="•"/>
            </a:pPr>
            <a:r>
              <a:rPr lang="da-DK" sz="1400" b="1" dirty="0">
                <a:latin typeface="Calibri" panose="020F0502020204030204" pitchFamily="34" charset="0"/>
                <a:cs typeface="Calibri" panose="020F0502020204030204" pitchFamily="34" charset="0"/>
              </a:rPr>
              <a:t>Skab bedre muligheder for deling af erfaringer: </a:t>
            </a:r>
            <a:r>
              <a:rPr lang="da-DK" sz="1400" dirty="0">
                <a:latin typeface="Calibri" panose="020F0502020204030204" pitchFamily="34" charset="0"/>
                <a:cs typeface="Calibri" panose="020F0502020204030204" pitchFamily="34" charset="0"/>
              </a:rPr>
              <a:t>Det kan være igennem samarbejde om evalueringer, og/eller en fælles struktur og systematik i forhold til erfaringsopsamling   </a:t>
            </a:r>
          </a:p>
          <a:p>
            <a:pPr marL="285750" indent="-285750">
              <a:buFont typeface="Arial" panose="020B0604020202020204" pitchFamily="34" charset="0"/>
              <a:buChar char="•"/>
            </a:pPr>
            <a:r>
              <a:rPr lang="da-DK" sz="1400" b="1" dirty="0">
                <a:latin typeface="Calibri" panose="020F0502020204030204" pitchFamily="34" charset="0"/>
                <a:cs typeface="Calibri" panose="020F0502020204030204" pitchFamily="34" charset="0"/>
              </a:rPr>
              <a:t>Fokuser på det der er viser vejen mod målet: </a:t>
            </a:r>
            <a:r>
              <a:rPr lang="da-DK" sz="1400" dirty="0">
                <a:latin typeface="Calibri" panose="020F0502020204030204" pitchFamily="34" charset="0"/>
                <a:cs typeface="Calibri" panose="020F0502020204030204" pitchFamily="34" charset="0"/>
              </a:rPr>
              <a:t>Se på muligheder for at ‘måle’ på hvor effektive indsatserne er i forhold til at skabe adfærdsændringer og identificering af risici – ikke kun antal dødsbrande eller nærhændelser</a:t>
            </a:r>
          </a:p>
          <a:p>
            <a:pPr marL="285750" indent="-285750">
              <a:buFont typeface="Arial" panose="020B0604020202020204" pitchFamily="34" charset="0"/>
              <a:buChar char="•"/>
            </a:pPr>
            <a:r>
              <a:rPr lang="da-DK" sz="1400" b="1" dirty="0">
                <a:latin typeface="Calibri" panose="020F0502020204030204" pitchFamily="34" charset="0"/>
                <a:cs typeface="Calibri" panose="020F0502020204030204" pitchFamily="34" charset="0"/>
              </a:rPr>
              <a:t>Se på andre sektorer for inspiration: </a:t>
            </a:r>
            <a:r>
              <a:rPr lang="da-DK" sz="1400" dirty="0">
                <a:latin typeface="Calibri" panose="020F0502020204030204" pitchFamily="34" charset="0"/>
                <a:cs typeface="Calibri" panose="020F0502020204030204" pitchFamily="34" charset="0"/>
              </a:rPr>
              <a:t>Effektopsamling og dokumentation af mindre indsatser er vanskeligt – men der er inspiration at hente fra andre sektorer – fx dokumentation af ‘lovende praksis’ for indsatser på socialområdet </a:t>
            </a:r>
          </a:p>
          <a:p>
            <a:pPr marL="285750" indent="-285750">
              <a:buFont typeface="Arial" panose="020B0604020202020204" pitchFamily="34" charset="0"/>
              <a:buChar char="•"/>
            </a:pPr>
            <a:endParaRPr lang="da-DK" sz="1400" dirty="0">
              <a:latin typeface="Calibri" panose="020F0502020204030204" pitchFamily="34" charset="0"/>
              <a:cs typeface="Calibri" panose="020F0502020204030204" pitchFamily="34" charset="0"/>
            </a:endParaRPr>
          </a:p>
          <a:p>
            <a:endParaRPr lang="da-DK" sz="1800" b="0" i="0" u="none" strike="noStrike" baseline="0" dirty="0">
              <a:solidFill>
                <a:srgbClr val="000000"/>
              </a:solidFill>
              <a:latin typeface="Primo Serif" panose="02080500080000020003" pitchFamily="18" charset="0"/>
            </a:endParaRPr>
          </a:p>
          <a:p>
            <a:endParaRPr lang="da-DK" sz="1800" b="0" i="0" u="none" strike="noStrike" baseline="0" dirty="0">
              <a:solidFill>
                <a:srgbClr val="000000"/>
              </a:solidFill>
              <a:latin typeface="Primo Serif" panose="02080500080000020003" pitchFamily="18" charset="0"/>
            </a:endParaRPr>
          </a:p>
        </p:txBody>
      </p:sp>
      <p:sp>
        <p:nvSpPr>
          <p:cNvPr id="4" name="Date Placeholder 3">
            <a:extLst>
              <a:ext uri="{FF2B5EF4-FFF2-40B4-BE49-F238E27FC236}">
                <a16:creationId xmlns:a16="http://schemas.microsoft.com/office/drawing/2014/main" id="{FF1F629E-801E-7501-872E-A3A7B9829417}"/>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5" name="Billede 5">
            <a:extLst>
              <a:ext uri="{FF2B5EF4-FFF2-40B4-BE49-F238E27FC236}">
                <a16:creationId xmlns:a16="http://schemas.microsoft.com/office/drawing/2014/main" id="{BDC82FD3-78C4-3A1F-FB73-19D001D3AB55}"/>
              </a:ext>
            </a:extLst>
          </p:cNvPr>
          <p:cNvPicPr>
            <a:picLocks noChangeAspect="1"/>
          </p:cNvPicPr>
          <p:nvPr/>
        </p:nvPicPr>
        <p:blipFill>
          <a:blip r:embed="rId3"/>
          <a:stretch>
            <a:fillRect/>
          </a:stretch>
        </p:blipFill>
        <p:spPr>
          <a:xfrm>
            <a:off x="4968044" y="3768156"/>
            <a:ext cx="2871031" cy="1280664"/>
          </a:xfrm>
          <a:prstGeom prst="rect">
            <a:avLst/>
          </a:prstGeom>
        </p:spPr>
      </p:pic>
    </p:spTree>
    <p:extLst>
      <p:ext uri="{BB962C8B-B14F-4D97-AF65-F5344CB8AC3E}">
        <p14:creationId xmlns:p14="http://schemas.microsoft.com/office/powerpoint/2010/main" val="86717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2195-EA80-B0D9-89B9-0BD0C5D9685E}"/>
              </a:ext>
            </a:extLst>
          </p:cNvPr>
          <p:cNvSpPr>
            <a:spLocks noGrp="1"/>
          </p:cNvSpPr>
          <p:nvPr>
            <p:ph type="title"/>
          </p:nvPr>
        </p:nvSpPr>
        <p:spPr/>
        <p:txBody>
          <a:bodyPr/>
          <a:lstStyle/>
          <a:p>
            <a:r>
              <a:rPr lang="da-DK" dirty="0"/>
              <a:t>Spørgsmål? </a:t>
            </a:r>
          </a:p>
        </p:txBody>
      </p:sp>
      <p:sp>
        <p:nvSpPr>
          <p:cNvPr id="3" name="Text Placeholder 2">
            <a:extLst>
              <a:ext uri="{FF2B5EF4-FFF2-40B4-BE49-F238E27FC236}">
                <a16:creationId xmlns:a16="http://schemas.microsoft.com/office/drawing/2014/main" id="{BC739915-53C3-0E40-A7E3-DA2924438FF2}"/>
              </a:ext>
            </a:extLst>
          </p:cNvPr>
          <p:cNvSpPr>
            <a:spLocks noGrp="1"/>
          </p:cNvSpPr>
          <p:nvPr>
            <p:ph type="body" sz="quarter" idx="11"/>
          </p:nvPr>
        </p:nvSpPr>
        <p:spPr/>
        <p:txBody>
          <a:bodyPr/>
          <a:lstStyle/>
          <a:p>
            <a:r>
              <a:rPr lang="da-DK" dirty="0"/>
              <a:t>Og tak fordi i lyttede … </a:t>
            </a:r>
          </a:p>
          <a:p>
            <a:endParaRPr lang="da-DK" dirty="0"/>
          </a:p>
          <a:p>
            <a:endParaRPr lang="da-DK" dirty="0"/>
          </a:p>
          <a:p>
            <a:endParaRPr lang="da-DK" dirty="0"/>
          </a:p>
          <a:p>
            <a:endParaRPr lang="da-DK" dirty="0"/>
          </a:p>
          <a:p>
            <a:endParaRPr lang="da-DK" dirty="0"/>
          </a:p>
          <a:p>
            <a:r>
              <a:rPr lang="da-DK" dirty="0"/>
              <a:t>Mikkel Nedergaard – </a:t>
            </a:r>
            <a:r>
              <a:rPr lang="da-DK" dirty="0">
                <a:hlinkClick r:id="rId2"/>
              </a:rPr>
              <a:t>mine@kp.dk</a:t>
            </a:r>
            <a:r>
              <a:rPr lang="da-DK" dirty="0"/>
              <a:t> </a:t>
            </a:r>
          </a:p>
        </p:txBody>
      </p:sp>
      <p:sp>
        <p:nvSpPr>
          <p:cNvPr id="4" name="Date Placeholder 3">
            <a:extLst>
              <a:ext uri="{FF2B5EF4-FFF2-40B4-BE49-F238E27FC236}">
                <a16:creationId xmlns:a16="http://schemas.microsoft.com/office/drawing/2014/main" id="{1DC7DAF4-868E-5014-9626-7ABC5B4A6569}"/>
              </a:ext>
            </a:extLst>
          </p:cNvPr>
          <p:cNvSpPr>
            <a:spLocks noGrp="1"/>
          </p:cNvSpPr>
          <p:nvPr>
            <p:ph type="dt" sz="half" idx="2"/>
          </p:nvPr>
        </p:nvSpPr>
        <p:spPr/>
        <p:txBody>
          <a:bodyPr/>
          <a:lstStyle/>
          <a:p>
            <a:fld id="{E3F176F0-4EB5-41D1-866E-A621282BE2B8}" type="datetime2">
              <a:rPr lang="da-DK" smtClean="0"/>
              <a:t>14. juni 2023</a:t>
            </a:fld>
            <a:endParaRPr lang="en-GB" dirty="0"/>
          </a:p>
        </p:txBody>
      </p:sp>
    </p:spTree>
    <p:extLst>
      <p:ext uri="{BB962C8B-B14F-4D97-AF65-F5344CB8AC3E}">
        <p14:creationId xmlns:p14="http://schemas.microsoft.com/office/powerpoint/2010/main" val="401373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454299"/>
            <a:ext cx="8100900" cy="1195421"/>
          </a:xfrm>
        </p:spPr>
        <p:txBody>
          <a:bodyPr/>
          <a:lstStyle/>
          <a:p>
            <a:br>
              <a:rPr lang="da-DK" sz="2400" dirty="0"/>
            </a:br>
            <a:r>
              <a:rPr lang="da-DK" sz="2400" dirty="0"/>
              <a:t>Baggrund: Forebyggelse af Dødsbrand</a:t>
            </a:r>
          </a:p>
        </p:txBody>
      </p:sp>
      <p:sp>
        <p:nvSpPr>
          <p:cNvPr id="8" name="Pladsholder til tekst 7"/>
          <p:cNvSpPr>
            <a:spLocks noGrp="1"/>
          </p:cNvSpPr>
          <p:nvPr>
            <p:ph type="body" sz="quarter" idx="11"/>
          </p:nvPr>
        </p:nvSpPr>
        <p:spPr>
          <a:xfrm>
            <a:off x="769894" y="1419622"/>
            <a:ext cx="6545104" cy="2576006"/>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Trods omfattende aktiviteter ligger antallet af omkomne ved brand fortsat højt i Danmark (…) Til trods for markant fokus på problemstillingen i både Beredskabsstyrelsen og TrygFonden (…) er der dog stadig nogle områder, hvor der med fordel kan forskes, analyseres og formidles mere specifikt.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Det gælder en endnu bedre forståelse af: </a:t>
            </a:r>
          </a:p>
          <a:p>
            <a:pPr marL="342900" marR="0" lvl="0" indent="-34290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AutoNum type="arabicParenR"/>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hvilke målgrupper, der har brug for endnu mere målrettede forebyggelsesinitiativer og </a:t>
            </a:r>
          </a:p>
          <a:p>
            <a:pPr marL="342900" marR="0" lvl="0" indent="-34290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AutoNum type="arabicParenR"/>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hvordan man mest effektivt når de mest sårbare målgrupper, når det gælder risiko for at omkomme i dødsbrande.</a:t>
            </a:r>
          </a:p>
          <a:p>
            <a:endParaRPr lang="da-DK" dirty="0"/>
          </a:p>
        </p:txBody>
      </p:sp>
      <p:sp>
        <p:nvSpPr>
          <p:cNvPr id="5" name="Pladsholder til dato 2"/>
          <p:cNvSpPr>
            <a:spLocks noGrp="1"/>
          </p:cNvSpPr>
          <p:nvPr>
            <p:ph type="dt" sz="half" idx="2"/>
          </p:nvPr>
        </p:nvSpPr>
        <p:spPr/>
        <p:txBody>
          <a:bodyPr/>
          <a:lstStyle/>
          <a:p>
            <a:fld id="{4255902C-8C1A-4DAD-A8E7-D33067E00D87}" type="datetime2">
              <a:rPr lang="da-DK" smtClean="0"/>
              <a:t>14. juni 2023</a:t>
            </a:fld>
            <a:endParaRPr lang="en-GB" dirty="0"/>
          </a:p>
        </p:txBody>
      </p:sp>
      <p:pic>
        <p:nvPicPr>
          <p:cNvPr id="4" name="Billede 3">
            <a:extLst>
              <a:ext uri="{FF2B5EF4-FFF2-40B4-BE49-F238E27FC236}">
                <a16:creationId xmlns:a16="http://schemas.microsoft.com/office/drawing/2014/main" id="{17ABA499-E3AE-C0DC-1BE6-FD8588968172}"/>
              </a:ext>
            </a:extLst>
          </p:cNvPr>
          <p:cNvPicPr>
            <a:picLocks noChangeAspect="1"/>
          </p:cNvPicPr>
          <p:nvPr/>
        </p:nvPicPr>
        <p:blipFill>
          <a:blip r:embed="rId4"/>
          <a:stretch>
            <a:fillRect/>
          </a:stretch>
        </p:blipFill>
        <p:spPr>
          <a:xfrm>
            <a:off x="7452320" y="3308926"/>
            <a:ext cx="1680179" cy="1834574"/>
          </a:xfrm>
          <a:prstGeom prst="rect">
            <a:avLst/>
          </a:prstGeom>
        </p:spPr>
      </p:pic>
    </p:spTree>
    <p:custDataLst>
      <p:tags r:id="rId1"/>
    </p:custDataLst>
    <p:extLst>
      <p:ext uri="{BB962C8B-B14F-4D97-AF65-F5344CB8AC3E}">
        <p14:creationId xmlns:p14="http://schemas.microsoft.com/office/powerpoint/2010/main" val="197395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5663" y="555526"/>
            <a:ext cx="7488758" cy="986182"/>
          </a:xfrm>
        </p:spPr>
        <p:txBody>
          <a:bodyPr/>
          <a:lstStyle/>
          <a:p>
            <a:r>
              <a:rPr lang="da-DK" sz="2400" dirty="0"/>
              <a:t>Formål med projektet</a:t>
            </a:r>
          </a:p>
        </p:txBody>
      </p:sp>
      <p:sp>
        <p:nvSpPr>
          <p:cNvPr id="2" name="Pladsholder til tekst 1">
            <a:extLst>
              <a:ext uri="{FF2B5EF4-FFF2-40B4-BE49-F238E27FC236}">
                <a16:creationId xmlns:a16="http://schemas.microsoft.com/office/drawing/2014/main" id="{4BE16339-4580-6FA7-890F-36D3AFF92A68}"/>
              </a:ext>
            </a:extLst>
          </p:cNvPr>
          <p:cNvSpPr>
            <a:spLocks noGrp="1"/>
          </p:cNvSpPr>
          <p:nvPr>
            <p:ph type="body" sz="quarter" idx="11"/>
          </p:nvPr>
        </p:nvSpPr>
        <p:spPr>
          <a:xfrm>
            <a:off x="545559" y="1239602"/>
            <a:ext cx="6402705" cy="2512596"/>
          </a:xfrm>
        </p:spPr>
        <p:txBody>
          <a:bodyPr/>
          <a:lstStyle/>
          <a:p>
            <a:pPr>
              <a:buClr>
                <a:prstClr val="black"/>
              </a:buClr>
              <a:defRPr/>
            </a:pPr>
            <a:r>
              <a:rPr kumimoji="0" lang="da-DK"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etablere et solidt vidensgrundlag for en styrket brandforebyggende indsats.</a:t>
            </a:r>
            <a:endParaRPr lang="da-DK" sz="1800" b="1" dirty="0">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lang="da-DK" sz="1800" dirty="0">
                <a:latin typeface="Calibri" panose="020F0502020204030204" pitchFamily="34" charset="0"/>
                <a:cs typeface="Calibri" panose="020F0502020204030204" pitchFamily="34" charset="0"/>
              </a:rPr>
              <a:t>Det </a:t>
            </a:r>
            <a:r>
              <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sker gennem analyser, der underbygger fremtidige indsatser på følgende måde: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indsamling og formidling af eksisterende forskningsviden (AP1)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ny forskning i </a:t>
            </a:r>
            <a:r>
              <a:rPr kumimoji="0" lang="da-DK"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nærvedshændelser</a:t>
            </a:r>
            <a:r>
              <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(AP2)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vurdering af </a:t>
            </a:r>
            <a:r>
              <a:rPr kumimoji="0" lang="da-DK"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gennemførbarhed</a:t>
            </a:r>
            <a:r>
              <a:rPr kumimoji="0" lang="da-DK"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 forebyggelsestiltag i dansk kontekst (AP3)</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endPar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da-DK" dirty="0"/>
          </a:p>
        </p:txBody>
      </p:sp>
      <p:sp>
        <p:nvSpPr>
          <p:cNvPr id="6" name="Pladsholder til dato 2"/>
          <p:cNvSpPr>
            <a:spLocks noGrp="1"/>
          </p:cNvSpPr>
          <p:nvPr>
            <p:ph type="dt" sz="half" idx="2"/>
          </p:nvPr>
        </p:nvSpPr>
        <p:spPr/>
        <p:txBody>
          <a:bodyPr/>
          <a:lstStyle/>
          <a:p>
            <a:fld id="{4255902C-8C1A-4DAD-A8E7-D33067E00D87}" type="datetime2">
              <a:rPr lang="da-DK" smtClean="0"/>
              <a:t>14. juni 2023</a:t>
            </a:fld>
            <a:endParaRPr lang="en-GB" dirty="0"/>
          </a:p>
        </p:txBody>
      </p:sp>
      <p:pic>
        <p:nvPicPr>
          <p:cNvPr id="5" name="Billede 4">
            <a:extLst>
              <a:ext uri="{FF2B5EF4-FFF2-40B4-BE49-F238E27FC236}">
                <a16:creationId xmlns:a16="http://schemas.microsoft.com/office/drawing/2014/main" id="{0B611150-B7B7-51C4-934F-0D136AFF4D67}"/>
              </a:ext>
            </a:extLst>
          </p:cNvPr>
          <p:cNvPicPr>
            <a:picLocks noChangeAspect="1"/>
          </p:cNvPicPr>
          <p:nvPr/>
        </p:nvPicPr>
        <p:blipFill>
          <a:blip r:embed="rId4"/>
          <a:stretch>
            <a:fillRect/>
          </a:stretch>
        </p:blipFill>
        <p:spPr>
          <a:xfrm>
            <a:off x="7056861" y="3355281"/>
            <a:ext cx="1941856" cy="1649719"/>
          </a:xfrm>
          <a:prstGeom prst="rect">
            <a:avLst/>
          </a:prstGeom>
        </p:spPr>
      </p:pic>
    </p:spTree>
    <p:custDataLst>
      <p:tags r:id="rId1"/>
    </p:custDataLst>
    <p:extLst>
      <p:ext uri="{BB962C8B-B14F-4D97-AF65-F5344CB8AC3E}">
        <p14:creationId xmlns:p14="http://schemas.microsoft.com/office/powerpoint/2010/main" val="403334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74B49-BE2D-9901-08CC-51DE724F74D3}"/>
              </a:ext>
            </a:extLst>
          </p:cNvPr>
          <p:cNvSpPr>
            <a:spLocks noGrp="1"/>
          </p:cNvSpPr>
          <p:nvPr>
            <p:ph type="title"/>
          </p:nvPr>
        </p:nvSpPr>
        <p:spPr/>
        <p:txBody>
          <a:bodyPr/>
          <a:lstStyle/>
          <a:p>
            <a:r>
              <a:rPr lang="da-DK" sz="2400" dirty="0"/>
              <a:t>Metoder og udsigelseskraft</a:t>
            </a:r>
          </a:p>
        </p:txBody>
      </p:sp>
      <p:sp>
        <p:nvSpPr>
          <p:cNvPr id="3" name="Pladsholder til tekst 2">
            <a:extLst>
              <a:ext uri="{FF2B5EF4-FFF2-40B4-BE49-F238E27FC236}">
                <a16:creationId xmlns:a16="http://schemas.microsoft.com/office/drawing/2014/main" id="{598BE16F-1E25-9D21-F0E1-2ADB84547A18}"/>
              </a:ext>
            </a:extLst>
          </p:cNvPr>
          <p:cNvSpPr>
            <a:spLocks noGrp="1"/>
          </p:cNvSpPr>
          <p:nvPr>
            <p:ph type="body" sz="quarter" idx="11"/>
          </p:nvPr>
        </p:nvSpPr>
        <p:spPr>
          <a:xfrm>
            <a:off x="763200" y="1347614"/>
            <a:ext cx="7488237" cy="3060874"/>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Vidensgrundlaget i de tre arbejdspakker er forskelligt. De anvendte videnskabelige metoder bidrager til belysning af problemstillingen og de potentielle løsninger på tre forskellige måder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Videnskabeligt </a:t>
            </a:r>
            <a:r>
              <a:rPr kumimoji="0" lang="da-DK"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litteraturreview</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Samkørsel af databaser </a:t>
            </a:r>
          </a:p>
          <a:p>
            <a:pPr marL="285750" marR="0" lvl="0" indent="-28575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Char char="•"/>
              <a:tabLst/>
              <a:defRPr/>
            </a:pPr>
            <a:r>
              <a:rPr kumimoji="0" lang="da-DK"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Gennemførbarhedsanalyse</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og kvalitative interviews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endPar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Udsigelseskraften er desværre ikke meget stærk, da der hverken internationalt eller i dansk regi arbejdes metodisk og stringent med dødsbrandsforebyggelse i tilstrækkelig grad. </a:t>
            </a:r>
          </a:p>
          <a:p>
            <a:endParaRPr lang="da-DK" dirty="0"/>
          </a:p>
        </p:txBody>
      </p:sp>
      <p:sp>
        <p:nvSpPr>
          <p:cNvPr id="4" name="Pladsholder til dato 3">
            <a:extLst>
              <a:ext uri="{FF2B5EF4-FFF2-40B4-BE49-F238E27FC236}">
                <a16:creationId xmlns:a16="http://schemas.microsoft.com/office/drawing/2014/main" id="{10ACEAC1-8A5D-FAE1-1FED-D6BBFDB6DA4E}"/>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8" name="Billede 7">
            <a:extLst>
              <a:ext uri="{FF2B5EF4-FFF2-40B4-BE49-F238E27FC236}">
                <a16:creationId xmlns:a16="http://schemas.microsoft.com/office/drawing/2014/main" id="{FC60ABC0-0E44-BEA4-718D-7127353B70C4}"/>
              </a:ext>
            </a:extLst>
          </p:cNvPr>
          <p:cNvPicPr>
            <a:picLocks noChangeAspect="1"/>
          </p:cNvPicPr>
          <p:nvPr/>
        </p:nvPicPr>
        <p:blipFill>
          <a:blip r:embed="rId3"/>
          <a:stretch>
            <a:fillRect/>
          </a:stretch>
        </p:blipFill>
        <p:spPr>
          <a:xfrm>
            <a:off x="5364088" y="2006769"/>
            <a:ext cx="3648075" cy="1266825"/>
          </a:xfrm>
          <a:prstGeom prst="rect">
            <a:avLst/>
          </a:prstGeom>
        </p:spPr>
      </p:pic>
    </p:spTree>
    <p:extLst>
      <p:ext uri="{BB962C8B-B14F-4D97-AF65-F5344CB8AC3E}">
        <p14:creationId xmlns:p14="http://schemas.microsoft.com/office/powerpoint/2010/main" val="275888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FB3BC-3BEE-18C6-001B-36B9CB9560F8}"/>
              </a:ext>
            </a:extLst>
          </p:cNvPr>
          <p:cNvSpPr>
            <a:spLocks noGrp="1"/>
          </p:cNvSpPr>
          <p:nvPr>
            <p:ph type="title"/>
          </p:nvPr>
        </p:nvSpPr>
        <p:spPr/>
        <p:txBody>
          <a:bodyPr/>
          <a:lstStyle/>
          <a:p>
            <a:r>
              <a:rPr lang="da-DK" sz="2400" dirty="0"/>
              <a:t>Arbejdspakke 1: Formål og metode</a:t>
            </a:r>
          </a:p>
        </p:txBody>
      </p:sp>
      <p:sp>
        <p:nvSpPr>
          <p:cNvPr id="3" name="Pladsholder til tekst 2">
            <a:extLst>
              <a:ext uri="{FF2B5EF4-FFF2-40B4-BE49-F238E27FC236}">
                <a16:creationId xmlns:a16="http://schemas.microsoft.com/office/drawing/2014/main" id="{4DD233AC-940B-9C8C-02D2-B42D2FF967BD}"/>
              </a:ext>
            </a:extLst>
          </p:cNvPr>
          <p:cNvSpPr>
            <a:spLocks noGrp="1"/>
          </p:cNvSpPr>
          <p:nvPr>
            <p:ph type="body" sz="quarter" idx="11"/>
          </p:nvPr>
        </p:nvSpPr>
        <p:spPr>
          <a:xfrm>
            <a:off x="763200" y="1299886"/>
            <a:ext cx="5861028" cy="2389520"/>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Opsamling af international forskningsviden om hvilke grupper, der er særlig udsatte for at omkomme i brand, og hvilke risikofaktorer, der gør dem særligt udsatte, samt hvilke brandforebyggelsestiltag, der er særligt effektive eller relevante i forhold til de udsatte grupper.</a:t>
            </a:r>
            <a:endParaRPr kumimoji="0" lang="da-DK"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endParaRPr kumimoji="0" lang="da-DK"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Metode: Systematisk </a:t>
            </a:r>
            <a:r>
              <a:rPr kumimoji="0" lang="da-DK"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litteraturreview</a:t>
            </a:r>
            <a:r>
              <a:rPr kumimoji="0" lang="da-DK"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 den internationale forskning</a:t>
            </a:r>
            <a:endParaRPr lang="da-DK" sz="1800" dirty="0"/>
          </a:p>
        </p:txBody>
      </p:sp>
      <p:sp>
        <p:nvSpPr>
          <p:cNvPr id="4" name="Pladsholder til dato 3">
            <a:extLst>
              <a:ext uri="{FF2B5EF4-FFF2-40B4-BE49-F238E27FC236}">
                <a16:creationId xmlns:a16="http://schemas.microsoft.com/office/drawing/2014/main" id="{2A3CF9DA-54F7-313F-AED0-6FD200AE933F}"/>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6" name="Billede 5">
            <a:extLst>
              <a:ext uri="{FF2B5EF4-FFF2-40B4-BE49-F238E27FC236}">
                <a16:creationId xmlns:a16="http://schemas.microsoft.com/office/drawing/2014/main" id="{B177AAD1-0C81-5D31-8F14-2F638F4696E4}"/>
              </a:ext>
            </a:extLst>
          </p:cNvPr>
          <p:cNvPicPr>
            <a:picLocks noChangeAspect="1"/>
          </p:cNvPicPr>
          <p:nvPr/>
        </p:nvPicPr>
        <p:blipFill>
          <a:blip r:embed="rId2"/>
          <a:stretch>
            <a:fillRect/>
          </a:stretch>
        </p:blipFill>
        <p:spPr>
          <a:xfrm>
            <a:off x="6624228" y="2446483"/>
            <a:ext cx="2339738" cy="2389520"/>
          </a:xfrm>
          <a:prstGeom prst="rect">
            <a:avLst/>
          </a:prstGeom>
        </p:spPr>
      </p:pic>
    </p:spTree>
    <p:extLst>
      <p:ext uri="{BB962C8B-B14F-4D97-AF65-F5344CB8AC3E}">
        <p14:creationId xmlns:p14="http://schemas.microsoft.com/office/powerpoint/2010/main" val="4020752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FEFAB-9C26-3B3D-3B6F-A4912AB784AF}"/>
              </a:ext>
            </a:extLst>
          </p:cNvPr>
          <p:cNvSpPr>
            <a:spLocks noGrp="1"/>
          </p:cNvSpPr>
          <p:nvPr>
            <p:ph type="title"/>
          </p:nvPr>
        </p:nvSpPr>
        <p:spPr>
          <a:xfrm>
            <a:off x="763067" y="375506"/>
            <a:ext cx="7488758" cy="1490238"/>
          </a:xfrm>
        </p:spPr>
        <p:txBody>
          <a:bodyPr/>
          <a:lstStyle/>
          <a:p>
            <a:r>
              <a:rPr lang="da-DK" sz="2400" dirty="0"/>
              <a:t>Arbejdspakke 1: Resultater – risikofaktorer </a:t>
            </a:r>
          </a:p>
        </p:txBody>
      </p:sp>
      <p:sp>
        <p:nvSpPr>
          <p:cNvPr id="3" name="Pladsholder til tekst 2">
            <a:extLst>
              <a:ext uri="{FF2B5EF4-FFF2-40B4-BE49-F238E27FC236}">
                <a16:creationId xmlns:a16="http://schemas.microsoft.com/office/drawing/2014/main" id="{E4949E00-8B63-3A11-E239-D42B73EE011A}"/>
              </a:ext>
            </a:extLst>
          </p:cNvPr>
          <p:cNvSpPr>
            <a:spLocks noGrp="1"/>
          </p:cNvSpPr>
          <p:nvPr>
            <p:ph type="body" sz="quarter" idx="11"/>
          </p:nvPr>
        </p:nvSpPr>
        <p:spPr>
          <a:xfrm>
            <a:off x="437510" y="915566"/>
            <a:ext cx="7488237" cy="3096878"/>
          </a:xfrm>
        </p:spPr>
        <p:txBody>
          <a:bodyPr/>
          <a:lstStyle/>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endPar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da-DK" sz="14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Reviewet</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 den internationale forskningslitteratur understøtter den kendte viden om </a:t>
            </a:r>
          </a:p>
          <a:p>
            <a:pPr marL="352425" lvl="1" indent="-171450">
              <a:buClr>
                <a:prstClr val="black"/>
              </a:buClr>
              <a:buFont typeface="Wingdings" panose="05000000000000000000" pitchFamily="2" charset="2"/>
              <a:buChar char="§"/>
              <a:defRPr/>
            </a:pPr>
            <a:r>
              <a:rPr lang="da-DK" sz="1400" dirty="0">
                <a:latin typeface="Calibri" panose="020F0502020204030204" pitchFamily="34" charset="0"/>
                <a:cs typeface="Calibri" panose="020F0502020204030204" pitchFamily="34" charset="0"/>
              </a:rPr>
              <a:t>R</a:t>
            </a:r>
            <a:r>
              <a:rPr kumimoji="0" lang="da-DK" sz="14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ygning</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som største risikofaktor for udvikling af dødsbrande. </a:t>
            </a:r>
          </a:p>
          <a:p>
            <a:pPr marL="352425" lvl="1" indent="-171450">
              <a:buClr>
                <a:prstClr val="black"/>
              </a:buClr>
              <a:buFont typeface="Wingdings" panose="05000000000000000000" pitchFamily="2" charset="2"/>
              <a:buChar char="§"/>
              <a:defRPr/>
            </a:pPr>
            <a:r>
              <a:rPr lang="da-DK" sz="1400" dirty="0">
                <a:latin typeface="Calibri" panose="020F0502020204030204" pitchFamily="34" charset="0"/>
                <a:cs typeface="Calibri" panose="020F0502020204030204" pitchFamily="34" charset="0"/>
              </a:rPr>
              <a:t>N</a:t>
            </a:r>
            <a:r>
              <a:rPr kumimoji="0" lang="da-DK" sz="14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edsat</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evne til at opdage branden blandt borgere med misbrug eller som er medicinpåvirkede.</a:t>
            </a:r>
          </a:p>
          <a:p>
            <a:pPr marL="352425" lvl="1" indent="-171450">
              <a:buClr>
                <a:prstClr val="black"/>
              </a:buClr>
              <a:buFont typeface="Wingdings" panose="05000000000000000000" pitchFamily="2" charset="2"/>
              <a:buChar char="§"/>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Borgere med kognitiv eller mental funktionsnedsættelse samt ældre mennesker har svært ved at håndtere en brand, hvis den opstår.</a:t>
            </a:r>
          </a:p>
          <a:p>
            <a:pPr marL="352425" lvl="1" indent="-171450">
              <a:buClr>
                <a:prstClr val="black"/>
              </a:buClr>
              <a:buFont typeface="Wingdings" panose="05000000000000000000" pitchFamily="2" charset="2"/>
              <a:buChar char="§"/>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Socialt udsatte, og folk der bor alene, er mest udsatte. </a:t>
            </a:r>
          </a:p>
          <a:p>
            <a:pPr marL="352425" lvl="1" indent="-171450">
              <a:buClr>
                <a:prstClr val="black"/>
              </a:buClr>
              <a:buFont typeface="Wingdings" panose="05000000000000000000" pitchFamily="2" charset="2"/>
              <a:buChar char="§"/>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Mænd er også mere udsatte end kvinder.</a:t>
            </a:r>
          </a:p>
          <a:p>
            <a:pPr marR="0" lvl="0" algn="l" defTabSz="457200" rtl="0" eaLnBrk="1" fontAlgn="auto" latinLnBrk="0" hangingPunct="1">
              <a:lnSpc>
                <a:spcPct val="100000"/>
              </a:lnSpc>
              <a:spcBef>
                <a:spcPts val="0"/>
              </a:spcBef>
              <a:spcAft>
                <a:spcPts val="600"/>
              </a:spcAft>
              <a:buClr>
                <a:prstClr val="black"/>
              </a:buClr>
              <a:buSzTx/>
              <a:tabLst/>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endParaRPr lang="da-DK" dirty="0"/>
          </a:p>
        </p:txBody>
      </p:sp>
      <p:pic>
        <p:nvPicPr>
          <p:cNvPr id="5" name="Billede 4">
            <a:extLst>
              <a:ext uri="{FF2B5EF4-FFF2-40B4-BE49-F238E27FC236}">
                <a16:creationId xmlns:a16="http://schemas.microsoft.com/office/drawing/2014/main" id="{5A0F371F-2D65-6B55-3026-3F85CA63152B}"/>
              </a:ext>
            </a:extLst>
          </p:cNvPr>
          <p:cNvPicPr>
            <a:picLocks noChangeAspect="1"/>
          </p:cNvPicPr>
          <p:nvPr/>
        </p:nvPicPr>
        <p:blipFill>
          <a:blip r:embed="rId3"/>
          <a:stretch>
            <a:fillRect/>
          </a:stretch>
        </p:blipFill>
        <p:spPr>
          <a:xfrm>
            <a:off x="7920372" y="-1"/>
            <a:ext cx="1223628" cy="1297615"/>
          </a:xfrm>
          <a:prstGeom prst="rect">
            <a:avLst/>
          </a:prstGeom>
        </p:spPr>
      </p:pic>
    </p:spTree>
    <p:custDataLst>
      <p:tags r:id="rId1"/>
    </p:custDataLst>
    <p:extLst>
      <p:ext uri="{BB962C8B-B14F-4D97-AF65-F5344CB8AC3E}">
        <p14:creationId xmlns:p14="http://schemas.microsoft.com/office/powerpoint/2010/main" val="390703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FEFAB-9C26-3B3D-3B6F-A4912AB784AF}"/>
              </a:ext>
            </a:extLst>
          </p:cNvPr>
          <p:cNvSpPr>
            <a:spLocks noGrp="1"/>
          </p:cNvSpPr>
          <p:nvPr>
            <p:ph type="title"/>
          </p:nvPr>
        </p:nvSpPr>
        <p:spPr>
          <a:xfrm>
            <a:off x="763067" y="375506"/>
            <a:ext cx="7488758" cy="1490238"/>
          </a:xfrm>
        </p:spPr>
        <p:txBody>
          <a:bodyPr/>
          <a:lstStyle/>
          <a:p>
            <a:r>
              <a:rPr lang="da-DK" sz="2400" dirty="0"/>
              <a:t>Arbejdspakke 1: Resultater - forebyggelse</a:t>
            </a:r>
          </a:p>
        </p:txBody>
      </p:sp>
      <p:sp>
        <p:nvSpPr>
          <p:cNvPr id="3" name="Pladsholder til tekst 2">
            <a:extLst>
              <a:ext uri="{FF2B5EF4-FFF2-40B4-BE49-F238E27FC236}">
                <a16:creationId xmlns:a16="http://schemas.microsoft.com/office/drawing/2014/main" id="{E4949E00-8B63-3A11-E239-D42B73EE011A}"/>
              </a:ext>
            </a:extLst>
          </p:cNvPr>
          <p:cNvSpPr>
            <a:spLocks noGrp="1"/>
          </p:cNvSpPr>
          <p:nvPr>
            <p:ph type="body" sz="quarter" idx="11"/>
          </p:nvPr>
        </p:nvSpPr>
        <p:spPr>
          <a:xfrm>
            <a:off x="437510" y="915566"/>
            <a:ext cx="7488237" cy="3096878"/>
          </a:xfrm>
        </p:spPr>
        <p:txBody>
          <a:bodyPr/>
          <a:lstStyle/>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endPar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600"/>
              </a:spcAft>
              <a:buClr>
                <a:prstClr val="black"/>
              </a:buClr>
              <a:buSzTx/>
              <a:buFont typeface="Wingdings" panose="05000000000000000000" pitchFamily="2" charset="2"/>
              <a:buChar char="§"/>
              <a:tabLst/>
              <a:defRPr/>
            </a:pPr>
            <a:r>
              <a:rPr kumimoji="0" lang="da-DK" sz="14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Reviewet</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understøtter den kendte evidens om røg- og brandalarmers effektivitet på forebyggelse.</a:t>
            </a:r>
          </a:p>
          <a:p>
            <a:pPr marL="533400" lvl="2" indent="-171450">
              <a:buClr>
                <a:prstClr val="black"/>
              </a:buClr>
              <a:buFont typeface="Wingdings" panose="05000000000000000000" pitchFamily="2" charset="2"/>
              <a:buChar char="§"/>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Det kan ske gennem opmærksomhed på mere sikre rutiner for rygning blandt risikogrupperne og på risici i forbindelse med madlavning.</a:t>
            </a:r>
          </a:p>
          <a:p>
            <a:pPr marL="352425" lvl="1" indent="-171450">
              <a:buClr>
                <a:prstClr val="black"/>
              </a:buClr>
              <a:buFont typeface="Wingdings" panose="05000000000000000000" pitchFamily="2" charset="2"/>
              <a:buChar char="§"/>
              <a:defRPr/>
            </a:pP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Derudover peger rapporten på, at forskningen i </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hjemmebesøg og borgernære forebyggelsesindsatser </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viser </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flere lovende praksisser</a:t>
            </a:r>
            <a:r>
              <a:rPr kumimoji="0" lang="da-DK" sz="1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men at der stadig ikke er stærk evidens for anvendelse af metoden. </a:t>
            </a:r>
          </a:p>
          <a:p>
            <a:endParaRPr lang="da-DK" dirty="0"/>
          </a:p>
        </p:txBody>
      </p:sp>
      <p:pic>
        <p:nvPicPr>
          <p:cNvPr id="5" name="Billede 4">
            <a:extLst>
              <a:ext uri="{FF2B5EF4-FFF2-40B4-BE49-F238E27FC236}">
                <a16:creationId xmlns:a16="http://schemas.microsoft.com/office/drawing/2014/main" id="{5A0F371F-2D65-6B55-3026-3F85CA63152B}"/>
              </a:ext>
            </a:extLst>
          </p:cNvPr>
          <p:cNvPicPr>
            <a:picLocks noChangeAspect="1"/>
          </p:cNvPicPr>
          <p:nvPr/>
        </p:nvPicPr>
        <p:blipFill>
          <a:blip r:embed="rId4"/>
          <a:stretch>
            <a:fillRect/>
          </a:stretch>
        </p:blipFill>
        <p:spPr>
          <a:xfrm>
            <a:off x="7920372" y="-1"/>
            <a:ext cx="1223628" cy="1297615"/>
          </a:xfrm>
          <a:prstGeom prst="rect">
            <a:avLst/>
          </a:prstGeom>
        </p:spPr>
      </p:pic>
    </p:spTree>
    <p:custDataLst>
      <p:tags r:id="rId1"/>
    </p:custDataLst>
    <p:extLst>
      <p:ext uri="{BB962C8B-B14F-4D97-AF65-F5344CB8AC3E}">
        <p14:creationId xmlns:p14="http://schemas.microsoft.com/office/powerpoint/2010/main" val="95882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8D078-EA66-A932-D2DD-0C049F6B0D2B}"/>
              </a:ext>
            </a:extLst>
          </p:cNvPr>
          <p:cNvSpPr>
            <a:spLocks noGrp="1"/>
          </p:cNvSpPr>
          <p:nvPr>
            <p:ph type="title"/>
          </p:nvPr>
        </p:nvSpPr>
        <p:spPr>
          <a:xfrm>
            <a:off x="763200" y="591530"/>
            <a:ext cx="7488758" cy="1420246"/>
          </a:xfrm>
        </p:spPr>
        <p:txBody>
          <a:bodyPr/>
          <a:lstStyle/>
          <a:p>
            <a:r>
              <a:rPr lang="da-DK" sz="2400" dirty="0"/>
              <a:t>Arbejdspakke 2: Formål og metode</a:t>
            </a:r>
          </a:p>
        </p:txBody>
      </p:sp>
      <p:sp>
        <p:nvSpPr>
          <p:cNvPr id="3" name="Pladsholder til tekst 2">
            <a:extLst>
              <a:ext uri="{FF2B5EF4-FFF2-40B4-BE49-F238E27FC236}">
                <a16:creationId xmlns:a16="http://schemas.microsoft.com/office/drawing/2014/main" id="{2B172D5E-4D6E-2107-883E-D62A53017246}"/>
              </a:ext>
            </a:extLst>
          </p:cNvPr>
          <p:cNvSpPr>
            <a:spLocks noGrp="1"/>
          </p:cNvSpPr>
          <p:nvPr>
            <p:ph type="body" sz="quarter" idx="11"/>
          </p:nvPr>
        </p:nvSpPr>
        <p:spPr>
          <a:xfrm>
            <a:off x="763200" y="735546"/>
            <a:ext cx="5680619" cy="3276898"/>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endPar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endPar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Analyse af årsager til, at nogle brandforløb i private hjem fører til dødsfald, mens andre medfører alvorlig personskade, uden dødelig udgang.</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Metode: Analyser af </a:t>
            </a:r>
            <a:r>
              <a:rPr kumimoji="0" lang="da-DK"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nærvedhændelser</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er en metode, der kan </a:t>
            </a:r>
            <a:r>
              <a:rPr kumimoji="0" lang="da-DK"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skabe indsigt i forskelle mellem at nogle alvorlige hændelser fører til dødsfald, mens andre ikke gør.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projektet er der foretaget en </a:t>
            </a:r>
            <a:r>
              <a:rPr kumimoji="0" lang="da-DK"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sammenkøring</a:t>
            </a: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 databaser (Beredskabsstyrelsens database ODIN over udrykninger samt Sundhedsdatastyrelsens landspatientregister) for at skabe indsigt i, hvor dødsbrande adskiller sig fra brande med alvorlig tilskadekomst og skabe indsigt i forskelle i brandforløb og årsager til brande med forskelligt udfald.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Grundet et spinkelt statistisk materiale er generaliserbarheden af analysens resultater desværre begrænsede.</a:t>
            </a:r>
          </a:p>
          <a:p>
            <a:endParaRPr lang="da-DK" dirty="0"/>
          </a:p>
        </p:txBody>
      </p:sp>
      <p:sp>
        <p:nvSpPr>
          <p:cNvPr id="4" name="Pladsholder til dato 3">
            <a:extLst>
              <a:ext uri="{FF2B5EF4-FFF2-40B4-BE49-F238E27FC236}">
                <a16:creationId xmlns:a16="http://schemas.microsoft.com/office/drawing/2014/main" id="{3C953653-A0A3-3EFD-EA9F-7A86D78F4790}"/>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5" name="Billede 4">
            <a:extLst>
              <a:ext uri="{FF2B5EF4-FFF2-40B4-BE49-F238E27FC236}">
                <a16:creationId xmlns:a16="http://schemas.microsoft.com/office/drawing/2014/main" id="{E015F044-49F3-D1FB-5E8C-EFFBC1C629B9}"/>
              </a:ext>
            </a:extLst>
          </p:cNvPr>
          <p:cNvPicPr>
            <a:picLocks noChangeAspect="1"/>
          </p:cNvPicPr>
          <p:nvPr/>
        </p:nvPicPr>
        <p:blipFill>
          <a:blip r:embed="rId3"/>
          <a:stretch>
            <a:fillRect/>
          </a:stretch>
        </p:blipFill>
        <p:spPr>
          <a:xfrm>
            <a:off x="6552220" y="1474964"/>
            <a:ext cx="2330574" cy="1290779"/>
          </a:xfrm>
          <a:prstGeom prst="rect">
            <a:avLst/>
          </a:prstGeom>
        </p:spPr>
      </p:pic>
    </p:spTree>
    <p:extLst>
      <p:ext uri="{BB962C8B-B14F-4D97-AF65-F5344CB8AC3E}">
        <p14:creationId xmlns:p14="http://schemas.microsoft.com/office/powerpoint/2010/main" val="332944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CF1F8-A5EC-FBC0-26D8-61DB96A7A8B6}"/>
              </a:ext>
            </a:extLst>
          </p:cNvPr>
          <p:cNvSpPr>
            <a:spLocks noGrp="1"/>
          </p:cNvSpPr>
          <p:nvPr>
            <p:ph type="title"/>
          </p:nvPr>
        </p:nvSpPr>
        <p:spPr/>
        <p:txBody>
          <a:bodyPr/>
          <a:lstStyle/>
          <a:p>
            <a:r>
              <a:rPr lang="da-DK" sz="2400" dirty="0"/>
              <a:t>Arbejdspakke 2 Resultater</a:t>
            </a:r>
          </a:p>
        </p:txBody>
      </p:sp>
      <p:sp>
        <p:nvSpPr>
          <p:cNvPr id="5" name="Pladsholder til tekst 4">
            <a:extLst>
              <a:ext uri="{FF2B5EF4-FFF2-40B4-BE49-F238E27FC236}">
                <a16:creationId xmlns:a16="http://schemas.microsoft.com/office/drawing/2014/main" id="{42CC5BD7-F380-4682-CD34-CEDA73DD74FB}"/>
              </a:ext>
            </a:extLst>
          </p:cNvPr>
          <p:cNvSpPr>
            <a:spLocks noGrp="1"/>
          </p:cNvSpPr>
          <p:nvPr>
            <p:ph type="body" sz="quarter" idx="11"/>
          </p:nvPr>
        </p:nvSpPr>
        <p:spPr>
          <a:xfrm>
            <a:off x="763587" y="1530298"/>
            <a:ext cx="3600000" cy="2391729"/>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Sammenfald ved brande, der resulterer i henholdsvis alvorlig tilskadekomst og dødsbrande</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Uforsigtighed ved rygning er den største enkeltstående faktor i forhold til brandårsag, både når det gælder </a:t>
            </a:r>
            <a:r>
              <a:rPr kumimoji="0" lang="da-DK"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branddøde</a:t>
            </a: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og personer med alvorlig tilskadekomst.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 er flest mænd, der enten kommer alvorligt til skade eller dør i brand.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Rygning en betydende faktor for begge grupper, dog i mindre omfang for personer, der kommer alvorligt til skade end for personer, der omkommer i brand. </a:t>
            </a:r>
          </a:p>
          <a:p>
            <a:endParaRPr lang="da-DK" dirty="0"/>
          </a:p>
        </p:txBody>
      </p:sp>
      <p:sp>
        <p:nvSpPr>
          <p:cNvPr id="6" name="Pladsholder til indhold 5">
            <a:extLst>
              <a:ext uri="{FF2B5EF4-FFF2-40B4-BE49-F238E27FC236}">
                <a16:creationId xmlns:a16="http://schemas.microsoft.com/office/drawing/2014/main" id="{89BB26F1-653D-9CBA-585B-31B68EC47CE7}"/>
              </a:ext>
            </a:extLst>
          </p:cNvPr>
          <p:cNvSpPr>
            <a:spLocks noGrp="1"/>
          </p:cNvSpPr>
          <p:nvPr>
            <p:ph sz="quarter" idx="12"/>
          </p:nvPr>
        </p:nvSpPr>
        <p:spPr>
          <a:xfrm>
            <a:off x="4679950" y="1491630"/>
            <a:ext cx="3572008" cy="2916858"/>
          </a:xfrm>
        </p:spPr>
        <p:txBody>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Forskelle ved brande, der resulterer i henholdsvis alvorlig tilskadekomst og dødsbrande</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Analysen viser, at risikoen for at dø i brand stiger med alderen. Aldersfordelingen for </a:t>
            </a:r>
            <a:r>
              <a:rPr kumimoji="0" lang="da-DK" sz="12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branddøde</a:t>
            </a:r>
            <a:r>
              <a:rPr kumimoji="0" lang="da-DK"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i analysen adskiller sig fra aldersfordelingen for alvorligt tilskadekomne, idet de, der dør i brand, er ældre, end de som kommer alvorligt til skade.</a:t>
            </a:r>
          </a:p>
          <a:p>
            <a:endParaRPr lang="da-DK" dirty="0"/>
          </a:p>
        </p:txBody>
      </p:sp>
      <p:sp>
        <p:nvSpPr>
          <p:cNvPr id="4" name="Pladsholder til dato 3">
            <a:extLst>
              <a:ext uri="{FF2B5EF4-FFF2-40B4-BE49-F238E27FC236}">
                <a16:creationId xmlns:a16="http://schemas.microsoft.com/office/drawing/2014/main" id="{E1F3FD8D-42B7-4E3F-33D2-0AD651603EDF}"/>
              </a:ext>
            </a:extLst>
          </p:cNvPr>
          <p:cNvSpPr>
            <a:spLocks noGrp="1"/>
          </p:cNvSpPr>
          <p:nvPr>
            <p:ph type="dt" sz="half" idx="2"/>
          </p:nvPr>
        </p:nvSpPr>
        <p:spPr/>
        <p:txBody>
          <a:bodyPr/>
          <a:lstStyle/>
          <a:p>
            <a:fld id="{E3F176F0-4EB5-41D1-866E-A621282BE2B8}" type="datetime2">
              <a:rPr lang="da-DK" smtClean="0"/>
              <a:t>14. juni 2023</a:t>
            </a:fld>
            <a:endParaRPr lang="en-GB" dirty="0"/>
          </a:p>
        </p:txBody>
      </p:sp>
      <p:pic>
        <p:nvPicPr>
          <p:cNvPr id="8" name="Billede 7">
            <a:extLst>
              <a:ext uri="{FF2B5EF4-FFF2-40B4-BE49-F238E27FC236}">
                <a16:creationId xmlns:a16="http://schemas.microsoft.com/office/drawing/2014/main" id="{19B9E1F0-2616-7EA7-5484-64F0C6B81590}"/>
              </a:ext>
            </a:extLst>
          </p:cNvPr>
          <p:cNvPicPr>
            <a:picLocks noChangeAspect="1"/>
          </p:cNvPicPr>
          <p:nvPr/>
        </p:nvPicPr>
        <p:blipFill>
          <a:blip r:embed="rId3"/>
          <a:stretch>
            <a:fillRect/>
          </a:stretch>
        </p:blipFill>
        <p:spPr>
          <a:xfrm>
            <a:off x="7236296" y="3057319"/>
            <a:ext cx="1796793" cy="1919024"/>
          </a:xfrm>
          <a:prstGeom prst="rect">
            <a:avLst/>
          </a:prstGeom>
        </p:spPr>
      </p:pic>
    </p:spTree>
    <p:extLst>
      <p:ext uri="{BB962C8B-B14F-4D97-AF65-F5344CB8AC3E}">
        <p14:creationId xmlns:p14="http://schemas.microsoft.com/office/powerpoint/2010/main" val="502679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85584988892558"/>
</p:tagLst>
</file>

<file path=ppt/tags/tag2.xml><?xml version="1.0" encoding="utf-8"?>
<p:tagLst xmlns:a="http://schemas.openxmlformats.org/drawingml/2006/main" xmlns:r="http://schemas.openxmlformats.org/officeDocument/2006/relationships" xmlns:p="http://schemas.openxmlformats.org/presentationml/2006/main">
  <p:tag name="TEMPLAFYSLIDEID" val="637085584988892559"/>
</p:tagLst>
</file>

<file path=ppt/tags/tag3.xml><?xml version="1.0" encoding="utf-8"?>
<p:tagLst xmlns:a="http://schemas.openxmlformats.org/drawingml/2006/main" xmlns:r="http://schemas.openxmlformats.org/officeDocument/2006/relationships" xmlns:p="http://schemas.openxmlformats.org/presentationml/2006/main">
  <p:tag name="TEMPLAFYSLIDEID" val="637085584988892560"/>
</p:tagLst>
</file>

<file path=ppt/tags/tag4.xml><?xml version="1.0" encoding="utf-8"?>
<p:tagLst xmlns:a="http://schemas.openxmlformats.org/drawingml/2006/main" xmlns:r="http://schemas.openxmlformats.org/officeDocument/2006/relationships" xmlns:p="http://schemas.openxmlformats.org/presentationml/2006/main">
  <p:tag name="TEMPLAFYSLIDEID" val="637085584989049478"/>
</p:tagLst>
</file>

<file path=ppt/tags/tag5.xml><?xml version="1.0" encoding="utf-8"?>
<p:tagLst xmlns:a="http://schemas.openxmlformats.org/drawingml/2006/main" xmlns:r="http://schemas.openxmlformats.org/officeDocument/2006/relationships" xmlns:p="http://schemas.openxmlformats.org/presentationml/2006/main">
  <p:tag name="TEMPLAFYSLIDEID" val="637085584989049478"/>
</p:tagLst>
</file>

<file path=ppt/theme/theme1.xml><?xml version="1.0" encoding="utf-8"?>
<a:theme xmlns:a="http://schemas.openxmlformats.org/drawingml/2006/main" name="Københavns Professionshøjskole">
  <a:themeElements>
    <a:clrScheme name="KP Design Grøn">
      <a:dk1>
        <a:sysClr val="windowText" lastClr="000000"/>
      </a:dk1>
      <a:lt1>
        <a:sysClr val="window" lastClr="FFFFFF"/>
      </a:lt1>
      <a:dk2>
        <a:srgbClr val="000000"/>
      </a:dk2>
      <a:lt2>
        <a:srgbClr val="FFFFFF"/>
      </a:lt2>
      <a:accent1>
        <a:srgbClr val="005447"/>
      </a:accent1>
      <a:accent2>
        <a:srgbClr val="CCCCCC"/>
      </a:accent2>
      <a:accent3>
        <a:srgbClr val="929292"/>
      </a:accent3>
      <a:accent4>
        <a:srgbClr val="404040"/>
      </a:accent4>
      <a:accent5>
        <a:srgbClr val="8CCDB9"/>
      </a:accent5>
      <a:accent6>
        <a:srgbClr val="148C78"/>
      </a:accent6>
      <a:hlink>
        <a:srgbClr val="404040"/>
      </a:hlink>
      <a:folHlink>
        <a:srgbClr val="E6E6E6"/>
      </a:folHlink>
    </a:clrScheme>
    <a:fontScheme name="K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effectLst/>
      </a:spPr>
      <a:bodyPr rtlCol="0" anchor="ctr"/>
      <a:lstStyle>
        <a:defPPr algn="ctr">
          <a:defRPr dirty="0" err="1"/>
        </a:defPPr>
      </a:lstStyle>
      <a:style>
        <a:lnRef idx="1">
          <a:schemeClr val="accent1"/>
        </a:lnRef>
        <a:fillRef idx="3">
          <a:schemeClr val="accent1"/>
        </a:fillRef>
        <a:effectRef idx="2">
          <a:schemeClr val="accent1"/>
        </a:effectRef>
        <a:fontRef idx="minor">
          <a:schemeClr val="lt1"/>
        </a:fontRef>
      </a:style>
    </a:spDef>
    <a:lnDef>
      <a:spPr>
        <a:ln w="9525">
          <a:solidFill>
            <a:srgbClr val="19233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b="1" noProof="0" dirty="0">
            <a:solidFill>
              <a:schemeClr val="tx1"/>
            </a:solidFill>
            <a:latin typeface="+mn-lt"/>
            <a:cs typeface="Arial Bold"/>
          </a:defRPr>
        </a:defPPr>
      </a:lstStyle>
    </a:txDef>
  </a:objectDefaults>
  <a:extraClrSchemeLst/>
  <a:extLst>
    <a:ext uri="{05A4C25C-085E-4340-85A3-A5531E510DB2}">
      <thm15:themeFamily xmlns:thm15="http://schemas.microsoft.com/office/thememl/2012/main" name="Metropol Basis.potx" id="{AE914001-0B5F-4CC7-BC1C-7FDF869E2037}" vid="{4D584845-0B5D-4D78-8C36-79E14000C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2739</Words>
  <Application>Microsoft Office PowerPoint</Application>
  <PresentationFormat>Skærmshow (16:9)</PresentationFormat>
  <Paragraphs>186</Paragraphs>
  <Slides>19</Slides>
  <Notes>14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Calibri</vt:lpstr>
      <vt:lpstr>Georgia</vt:lpstr>
      <vt:lpstr>open sans</vt:lpstr>
      <vt:lpstr>Primo Serif</vt:lpstr>
      <vt:lpstr>Verdana</vt:lpstr>
      <vt:lpstr>Wingdings</vt:lpstr>
      <vt:lpstr>Københavns Professionshøjskole</vt:lpstr>
      <vt:lpstr>   Dødsbrandsforebyggelsesaktiviteter   </vt:lpstr>
      <vt:lpstr> Baggrund: Forebyggelse af Dødsbrand</vt:lpstr>
      <vt:lpstr>Formål med projektet</vt:lpstr>
      <vt:lpstr>Metoder og udsigelseskraft</vt:lpstr>
      <vt:lpstr>Arbejdspakke 1: Formål og metode</vt:lpstr>
      <vt:lpstr>Arbejdspakke 1: Resultater – risikofaktorer </vt:lpstr>
      <vt:lpstr>Arbejdspakke 1: Resultater - forebyggelse</vt:lpstr>
      <vt:lpstr>Arbejdspakke 2: Formål og metode</vt:lpstr>
      <vt:lpstr>Arbejdspakke 2 Resultater</vt:lpstr>
      <vt:lpstr>Arbejdspakke 3: Udgangspunkt </vt:lpstr>
      <vt:lpstr>Arbejdspakke 3: Gennemførbarhedsanalyse -  formål og metode</vt:lpstr>
      <vt:lpstr>Arbejdspakke 3: Datagrundlag </vt:lpstr>
      <vt:lpstr>Arbejdspakke 3: Eksempler </vt:lpstr>
      <vt:lpstr>PowerPoint-præsentation</vt:lpstr>
      <vt:lpstr>Arbejdspakke 3: Opsamling </vt:lpstr>
      <vt:lpstr> Konklusioner på tværs af projektet  </vt:lpstr>
      <vt:lpstr>Anbefalinger og udfordringer  </vt:lpstr>
      <vt:lpstr>Overvejelser for fremtidige indsatser</vt:lpstr>
      <vt:lpstr>Spørgsmål?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Københavns Professionshøjskole</dc:creator>
  <cp:lastModifiedBy>Ole Nedahl</cp:lastModifiedBy>
  <cp:revision>34</cp:revision>
  <dcterms:modified xsi:type="dcterms:W3CDTF">2023-06-14T13:30:33Z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2020-07-01T11:37:31.4570462Z</vt:lpwstr>
  </property>
  <property fmtid="{D5CDD505-2E9C-101B-9397-08002B2CF9AE}" pid="3" name="CustomerId">
    <vt:lpwstr>kph</vt:lpwstr>
  </property>
  <property fmtid="{D5CDD505-2E9C-101B-9397-08002B2CF9AE}" pid="4" name="TemplateId">
    <vt:lpwstr>637079423311687069</vt:lpwstr>
  </property>
  <property fmtid="{D5CDD505-2E9C-101B-9397-08002B2CF9AE}" pid="5" name="UserProfileId">
    <vt:lpwstr>636891036221092053</vt:lpwstr>
  </property>
</Properties>
</file>