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71" r:id="rId3"/>
    <p:sldMasterId id="2147483652" r:id="rId4"/>
  </p:sldMasterIdLst>
  <p:notesMasterIdLst>
    <p:notesMasterId r:id="rId17"/>
  </p:notesMasterIdLst>
  <p:handoutMasterIdLst>
    <p:handoutMasterId r:id="rId18"/>
  </p:handoutMasterIdLst>
  <p:sldIdLst>
    <p:sldId id="414" r:id="rId5"/>
    <p:sldId id="486" r:id="rId6"/>
    <p:sldId id="506" r:id="rId7"/>
    <p:sldId id="493" r:id="rId8"/>
    <p:sldId id="487" r:id="rId9"/>
    <p:sldId id="490" r:id="rId10"/>
    <p:sldId id="491" r:id="rId11"/>
    <p:sldId id="507" r:id="rId12"/>
    <p:sldId id="508" r:id="rId13"/>
    <p:sldId id="510" r:id="rId14"/>
    <p:sldId id="509" r:id="rId15"/>
    <p:sldId id="26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英杰" initials="陈英杰" lastIdx="1" clrIdx="0">
    <p:extLst>
      <p:ext uri="{19B8F6BF-5375-455C-9EA6-DF929625EA0E}">
        <p15:presenceInfo xmlns:p15="http://schemas.microsoft.com/office/powerpoint/2012/main" userId="S-1-5-21-2830274704-2618668465-2476677168-132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C08"/>
    <a:srgbClr val="3265BE"/>
    <a:srgbClr val="C00000"/>
    <a:srgbClr val="EE6D3F"/>
    <a:srgbClr val="FF471B"/>
    <a:srgbClr val="1E3A8E"/>
    <a:srgbClr val="EA480E"/>
    <a:srgbClr val="557597"/>
    <a:srgbClr val="4F6193"/>
    <a:srgbClr val="EA4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7" autoAdjust="0"/>
    <p:restoredTop sz="82086" autoAdjust="0"/>
  </p:normalViewPr>
  <p:slideViewPr>
    <p:cSldViewPr snapToGrid="0" snapToObjects="1">
      <p:cViewPr varScale="1">
        <p:scale>
          <a:sx n="122" d="100"/>
          <a:sy n="122" d="100"/>
        </p:scale>
        <p:origin x="474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1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0621F-E0E0-4B4E-AC02-5A25EF72E115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E7911-E412-41C9-BE80-F16BD8E2CE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3457E-1C48-4A69-A21D-838F567BAB7C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83F7E-F5D1-40CE-A9BA-3EF83146F672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0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3F7E-F5D1-40CE-A9BA-3EF83146F6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64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F840-E3B1-FF92-0772-8400183B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631E0FC-0E00-4E4C-B237-0A0A4A008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91C900-3FA6-B793-CAA4-2111482DE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641DC8-B311-A523-BF05-BA20F6963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3F7E-F5D1-40CE-A9BA-3EF83146F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964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Ikke kun en brand detektor, men også et kamera, som der kan bruge til andre funktioner</a:t>
            </a:r>
            <a:br>
              <a:rPr lang="da-DK" dirty="0"/>
            </a:br>
            <a:br>
              <a:rPr lang="da-DK" dirty="0"/>
            </a:br>
            <a:r>
              <a:rPr lang="da-DK" dirty="0"/>
              <a:t>Alm overvågning</a:t>
            </a:r>
          </a:p>
          <a:p>
            <a:endParaRPr lang="da-DK" dirty="0"/>
          </a:p>
          <a:p>
            <a:r>
              <a:rPr lang="da-DK" dirty="0"/>
              <a:t>Temperatur overvåge = give præ alarmer – </a:t>
            </a:r>
            <a:r>
              <a:rPr lang="da-DK"/>
              <a:t>hvis der er </a:t>
            </a:r>
            <a:r>
              <a:rPr lang="da-DK" dirty="0"/>
              <a:t>en </a:t>
            </a:r>
            <a:r>
              <a:rPr lang="da-DK" dirty="0" err="1"/>
              <a:t>temp</a:t>
            </a:r>
            <a:r>
              <a:rPr lang="da-DK" dirty="0"/>
              <a:t> der stiger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Video signal kan overføres til den alm video platform og måske også brandvæsnet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83F7E-F5D1-40CE-A9BA-3EF83146F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7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 små simple detektor, med kamera kan anvendes mange steder –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fordelen er at hvis de opdager en ”røg” har du også billede med, hvad </a:t>
            </a:r>
            <a:r>
              <a:rPr lang="da-DK" dirty="0" err="1"/>
              <a:t>hvad</a:t>
            </a:r>
            <a:r>
              <a:rPr lang="da-DK" dirty="0"/>
              <a:t> det der udløste ”alarmen”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83F7E-F5D1-40CE-A9BA-3EF83146F6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1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AAEFEBEF-074C-AE46-B17E-71D55E3856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095" y="281323"/>
            <a:ext cx="9144000" cy="594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548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42086B-D4BC-4945-B0A7-3B0DFB3F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BC22A86-0A8E-BE4D-8801-4B8B98DD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0675D7-917A-D04E-8B9F-036D1EE0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197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28C468-CDF2-4648-9E86-20EEB7621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A1BC51-C81E-3044-8218-78C005BF3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93218A-A12C-CA46-9FE8-D6FE2051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3A818-068C-9547-A5D2-AFC8378D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B30B9B-4314-9245-A136-86F1D63AF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9709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8277CB-9E66-BD49-8429-F0747BFA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815FFF-B125-6A4E-8795-34DC5BC1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FA9A42-D45B-354F-8F15-3D482F66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AF37C1-12FA-0F4B-AD30-ED558725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69226-F8BB-4E48-8C90-06817C18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1758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B6667E-F7EC-414B-9DDD-B43C876A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6B9507-4BDE-ED43-B627-8C3049D7E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3C508B-5CF9-5E4E-9684-282098B5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16F525-0B7D-434C-8A98-A7D09EF0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087F31-5AB4-5B4A-BC0E-2702F1D4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1435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46A8A-2273-404B-8872-D3FEABFB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060655-A907-954B-98A1-819425ED3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CF7624-C390-FB47-8C73-A8055CE47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4D6772-316C-3846-AD63-67ABEFFA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7003C6-09F4-F84B-B370-7A39B4BD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23BEB-DDF3-BA4B-9571-17B05B96A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529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A6301-AEEC-3240-A617-CFBC1CEF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75762D-0D2E-A84C-A9E9-E9F40CD08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44597E-8CA7-1643-94F2-8C90CD6F1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D13484-9942-5B4B-B1B0-3F8E6E432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630DED-F9C6-3D4F-AAF9-817C66019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8D4FC5B-F3ED-384D-8CB2-FA69CEA3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89DCAC-3E13-EF4F-BD8B-8228CC2D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F4DB60A-EF2F-1841-BFFA-8D5C65F6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4922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72A94B-4295-044D-98B8-6DD3C6B6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7A3394-DA07-2841-AF61-D258C0A6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2E1EC9-D4D0-D746-B54C-D3DDF408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CD17D4-1834-7A49-A92D-703740B5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611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42086B-D4BC-4945-B0A7-3B0DFB3F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BC22A86-0A8E-BE4D-8801-4B8B98DD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0675D7-917A-D04E-8B9F-036D1EE0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2484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78701-6FE7-C943-9674-75DFB42E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4A4F7-3634-2E4D-B73C-C04A4A8F1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7910C8-DC9F-5B42-A14E-CDC3CB44D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EC2C7E-9D31-C946-8E86-29B1DB8B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1DE496-6373-4D4C-B843-A9943E80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368FE-8666-C846-AD56-E700F681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107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02168-23DB-A543-A625-9A98C1C7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5BD328-D72C-4C45-B444-12762D784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46E015-34E6-F844-83C1-C22CD41A4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2C5127-A81F-2745-8076-6FD500A6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2B7543-7016-E747-8273-1E2F0109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725A3-CF04-904D-944F-A8D1B754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41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592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4BCD7F-14A2-CD4B-9C20-CB6EBACD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40BF6E-0662-9544-9C29-517853973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F720B-1B87-354E-8F55-159AA0FC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B071-E6C1-F740-BBBC-16FE8DBB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9DBF1-8CEB-0244-9463-78688477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0475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0A41297-88EB-B248-883E-AF4B6EE6D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5264E5-04C1-C745-865D-757969F58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46C24A-E552-C44E-B327-E032B7DC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84AF67-E488-A04C-9A2E-3963C957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2D10A5-9169-0440-A4D5-81320413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5943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AAEFEBEF-074C-AE46-B17E-71D55E3856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095" y="281323"/>
            <a:ext cx="9144000" cy="594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312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440E858-80F9-704E-BC7F-683717ED7A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6113" y="2935288"/>
            <a:ext cx="9163050" cy="18875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4800" b="1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智慧消防电动车禁入电梯</a:t>
            </a:r>
          </a:p>
          <a:p>
            <a:pPr lvl="0"/>
            <a:r>
              <a:rPr kumimoji="1" lang="zh-CN" altLang="en-US" dirty="0"/>
              <a:t>解决方案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447447FC-537F-E54B-A09F-EAF958CE9C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6525" y="5756275"/>
            <a:ext cx="2560638" cy="35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2021.5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791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AAEFEBEF-074C-AE46-B17E-71D55E3856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095" y="281323"/>
            <a:ext cx="9144000" cy="594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756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82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42086B-D4BC-4945-B0A7-3B0DFB3F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BC22A86-0A8E-BE4D-8801-4B8B98DD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0675D7-917A-D04E-8B9F-036D1EE0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59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AAEFEBEF-074C-AE46-B17E-71D55E3856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095" y="281323"/>
            <a:ext cx="9144000" cy="594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130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11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440E858-80F9-704E-BC7F-683717ED7A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6113" y="2935288"/>
            <a:ext cx="9163050" cy="18875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4800" b="1" spc="3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智慧消防电动车禁入电梯</a:t>
            </a:r>
          </a:p>
          <a:p>
            <a:pPr lvl="0"/>
            <a:r>
              <a:rPr kumimoji="1" lang="zh-CN" altLang="en-US" dirty="0"/>
              <a:t>解决方案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447447FC-537F-E54B-A09F-EAF958CE9C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6525" y="5756275"/>
            <a:ext cx="2560638" cy="35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2021.5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233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F27582-18BA-6D48-B22D-F7C1BF7F4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9129758" y="147032"/>
            <a:ext cx="2600688" cy="684812"/>
            <a:chOff x="9129758" y="120908"/>
            <a:chExt cx="2600688" cy="684812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758" y="225911"/>
              <a:ext cx="1175656" cy="47759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1095" y="120908"/>
              <a:ext cx="1379351" cy="684812"/>
            </a:xfrm>
            <a:prstGeom prst="rect">
              <a:avLst/>
            </a:prstGeom>
          </p:spPr>
        </p:pic>
        <p:cxnSp>
          <p:nvCxnSpPr>
            <p:cNvPr id="9" name="直接连接符 8"/>
            <p:cNvCxnSpPr/>
            <p:nvPr userDrawn="1"/>
          </p:nvCxnSpPr>
          <p:spPr>
            <a:xfrm>
              <a:off x="10351095" y="349106"/>
              <a:ext cx="0" cy="21218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517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5BAFECC-5858-F440-A0ED-AF75D4689A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556863" y="349523"/>
            <a:ext cx="3762103" cy="119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10" y="473289"/>
            <a:ext cx="1728956" cy="858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87" y="594360"/>
            <a:ext cx="1481168" cy="600969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9805547" y="764177"/>
            <a:ext cx="0" cy="2657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2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26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BB77C8A-0478-8C40-9DD4-0DF37718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182F9E-201D-3A45-8A3E-E07011384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B24BED-79CA-324F-9CB4-5D427DA02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9ABD5-B61C-4E40-949A-4C4E0D6B663C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0997E8-F1D5-7F46-BCC3-ACBC5788F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7918F5-F7E1-0148-9D5A-1DD9531E5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939B7-79FC-024C-B027-6BE12C06ED88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998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microsoft.com/office/2007/relationships/hdphoto" Target="../media/hdphoto4.wdp"/><Relationship Id="rId3" Type="http://schemas.openxmlformats.org/officeDocument/2006/relationships/image" Target="../media/image20.jpeg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19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emf"/><Relationship Id="rId7" Type="http://schemas.openxmlformats.org/officeDocument/2006/relationships/image" Target="../media/image12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microsoft.com/office/2007/relationships/hdphoto" Target="../media/hdphoto3.wdp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F6DDD4-2DE1-7045-8E48-3B3913D01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644" y="3008861"/>
            <a:ext cx="9163050" cy="1887537"/>
          </a:xfrm>
        </p:spPr>
        <p:txBody>
          <a:bodyPr anchor="ctr"/>
          <a:lstStyle/>
          <a:p>
            <a:pPr algn="r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Dahua brand </a:t>
            </a:r>
            <a:r>
              <a:rPr lang="en-US" altLang="zh-CN" sz="40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produkter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b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</a:br>
            <a:r>
              <a:rPr lang="en-US" altLang="zh-CN" sz="40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kamera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6875707" y="5527920"/>
            <a:ext cx="2560638" cy="355600"/>
          </a:xfrm>
        </p:spPr>
        <p:txBody>
          <a:bodyPr/>
          <a:lstStyle/>
          <a:p>
            <a:r>
              <a:rPr lang="da-DK" altLang="zh-CN" dirty="0"/>
              <a:t>DSF 2025</a:t>
            </a:r>
          </a:p>
          <a:p>
            <a:r>
              <a:rPr lang="da-DK" altLang="zh-CN" dirty="0"/>
              <a:t>Jan Julin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099663" y="450669"/>
            <a:ext cx="4787537" cy="99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组合 8"/>
          <p:cNvGrpSpPr/>
          <p:nvPr/>
        </p:nvGrpSpPr>
        <p:grpSpPr>
          <a:xfrm>
            <a:off x="7986209" y="489707"/>
            <a:ext cx="3763214" cy="960270"/>
            <a:chOff x="7986209" y="489707"/>
            <a:chExt cx="3763214" cy="9602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6209" y="579267"/>
              <a:ext cx="1829032" cy="74211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241" y="489707"/>
              <a:ext cx="1934182" cy="960270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9815241" y="842554"/>
              <a:ext cx="0" cy="2416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047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9">
            <a:extLst>
              <a:ext uri="{FF2B5EF4-FFF2-40B4-BE49-F238E27FC236}">
                <a16:creationId xmlns:a16="http://schemas.microsoft.com/office/drawing/2014/main" id="{FC513020-0AB3-FC12-29DC-EAA46600E282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8797284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a-DK" sz="2400" dirty="0"/>
              <a:t>Brandkameraer i boligforeninger – Tryghed i hverdagen</a:t>
            </a:r>
          </a:p>
          <a:p>
            <a:r>
              <a:rPr lang="da-DK" altLang="zh-CN" sz="2400" dirty="0"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 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8D686F-F894-7E32-835A-D03DB2758BB8}"/>
              </a:ext>
            </a:extLst>
          </p:cNvPr>
          <p:cNvSpPr txBox="1"/>
          <p:nvPr/>
        </p:nvSpPr>
        <p:spPr>
          <a:xfrm>
            <a:off x="352925" y="1050758"/>
            <a:ext cx="112856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Formål: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Brandkameraer sikrer hurtig detektion af varmeudvikling og brandfare i fællesarealer, kældre, </a:t>
            </a:r>
            <a:r>
              <a:rPr lang="da-DK" dirty="0" err="1"/>
              <a:t>teknikrum</a:t>
            </a:r>
            <a:r>
              <a:rPr lang="da-DK" dirty="0"/>
              <a:t> og affaldsområder – typiske risikozoner</a:t>
            </a:r>
          </a:p>
          <a:p>
            <a:endParaRPr lang="da-DK" dirty="0"/>
          </a:p>
          <a:p>
            <a:r>
              <a:rPr lang="da-DK" b="1" dirty="0"/>
              <a:t>Beskyttelse af beboere og ejendom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Forebyggelse af påsatte brande, el-fejl mv.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Områder med høj risiko: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(el)Cykel- og depot/barnevognsrum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 err="1"/>
              <a:t>El-tavler</a:t>
            </a:r>
            <a:r>
              <a:rPr lang="da-DK" dirty="0"/>
              <a:t> og ventilationsanlæg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Skralderum og containergårde </a:t>
            </a:r>
          </a:p>
          <a:p>
            <a:endParaRPr lang="da-DK" dirty="0"/>
          </a:p>
          <a:p>
            <a:r>
              <a:rPr lang="da-DK" b="1" dirty="0"/>
              <a:t>Teknologi: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Termiske kameraer med AI-analyse kan identificere temperaturstigninger og røgudvikling, og sende visuelle alarmer direkte til driftspersonalet.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 </a:t>
            </a:r>
          </a:p>
          <a:p>
            <a:r>
              <a:rPr lang="da-DK" b="1" dirty="0"/>
              <a:t>Fordele for boligforeninger: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Øget sikkerhed og tryghed for beboere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dirty="0"/>
          </a:p>
          <a:p>
            <a:r>
              <a:rPr lang="da-DK" b="1" dirty="0"/>
              <a:t>Hurtig indsats ved brandfare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Mulighed for integration med eksisterende ABA- og adgangssystemer </a:t>
            </a:r>
          </a:p>
        </p:txBody>
      </p:sp>
    </p:spTree>
    <p:extLst>
      <p:ext uri="{BB962C8B-B14F-4D97-AF65-F5344CB8AC3E}">
        <p14:creationId xmlns:p14="http://schemas.microsoft.com/office/powerpoint/2010/main" val="397265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7942C5B-D430-1B59-08FC-31B0ECDF4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99" y="1837806"/>
            <a:ext cx="8425402" cy="3182388"/>
          </a:xfrm>
          <a:prstGeom prst="rect">
            <a:avLst/>
          </a:prstGeom>
        </p:spPr>
      </p:pic>
      <p:sp>
        <p:nvSpPr>
          <p:cNvPr id="3" name="副标题 19">
            <a:extLst>
              <a:ext uri="{FF2B5EF4-FFF2-40B4-BE49-F238E27FC236}">
                <a16:creationId xmlns:a16="http://schemas.microsoft.com/office/drawing/2014/main" id="{0AFDB7E9-C555-33DE-CF41-231D76E34918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8797284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a-DK" altLang="zh-CN" sz="2400" dirty="0"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Tid til Spørgsmål ?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1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1" y="428"/>
            <a:ext cx="12192000" cy="6857143"/>
          </a:xfrm>
          <a:prstGeom prst="rect">
            <a:avLst/>
          </a:prstGeom>
        </p:spPr>
      </p:pic>
      <p:sp>
        <p:nvSpPr>
          <p:cNvPr id="6" name="半闭框 5"/>
          <p:cNvSpPr/>
          <p:nvPr/>
        </p:nvSpPr>
        <p:spPr>
          <a:xfrm>
            <a:off x="4508481" y="3107630"/>
            <a:ext cx="99393" cy="357808"/>
          </a:xfrm>
          <a:prstGeom prst="half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半闭框 6"/>
          <p:cNvSpPr/>
          <p:nvPr/>
        </p:nvSpPr>
        <p:spPr>
          <a:xfrm rot="10800000">
            <a:off x="7602464" y="3107630"/>
            <a:ext cx="108032" cy="357808"/>
          </a:xfrm>
          <a:prstGeom prst="half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13318" y="3093237"/>
            <a:ext cx="285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Jan Julin</a:t>
            </a:r>
          </a:p>
          <a:p>
            <a:r>
              <a:rPr lang="en-US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5360 8005</a:t>
            </a:r>
          </a:p>
          <a:p>
            <a:r>
              <a:rPr lang="en-US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Jan.Julin@dahuatech.com </a:t>
            </a:r>
            <a:br>
              <a:rPr lang="en-US" altLang="zh-CN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endParaRPr lang="zh-CN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53" y="2355256"/>
            <a:ext cx="1515291" cy="6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0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07142" y="1005713"/>
            <a:ext cx="4251357" cy="2536751"/>
          </a:xfrm>
          <a:prstGeom prst="roundRect">
            <a:avLst>
              <a:gd name="adj" fmla="val 3754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499628" y="1005713"/>
            <a:ext cx="7521882" cy="2538424"/>
          </a:xfrm>
          <a:prstGeom prst="roundRect">
            <a:avLst>
              <a:gd name="adj" fmla="val 3754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73375" y="6410227"/>
            <a:ext cx="7645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function: </a:t>
            </a:r>
            <a:r>
              <a:rPr lang="en-US" altLang="zh-CN" sz="1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 and fire-shape detection, smoking detection and perimeter protection </a:t>
            </a:r>
            <a:endParaRPr lang="zh-CN" altLang="en-US" sz="1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副标题 19">
            <a:extLst>
              <a:ext uri="{FF2B5EF4-FFF2-40B4-BE49-F238E27FC236}">
                <a16:creationId xmlns:a16="http://schemas.microsoft.com/office/drawing/2014/main" id="{1EBAA382-B11F-BB48-9352-6D1322A1ABFD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9144000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AI-Fire Camera Products 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7670881" y="1482705"/>
            <a:ext cx="2459449" cy="2016613"/>
            <a:chOff x="7570689" y="1482705"/>
            <a:chExt cx="2459449" cy="201661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262" y="1482705"/>
              <a:ext cx="1296302" cy="59616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570689" y="2528326"/>
              <a:ext cx="245944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Flame Detection </a:t>
              </a:r>
            </a:p>
            <a:p>
              <a:pPr algn="ctr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Bullet Camera</a:t>
              </a:r>
            </a:p>
            <a:p>
              <a:pPr algn="ct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120*90 thermal sensor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072489" y="2280072"/>
              <a:ext cx="14558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DHI-HY-FT441LFP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8129779" y="3068431"/>
              <a:ext cx="13412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Detection Range: 10 meters</a:t>
              </a:r>
              <a:endParaRPr lang="zh-CN" altLang="en-US" sz="11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059350" y="1482705"/>
            <a:ext cx="1941788" cy="2016613"/>
            <a:chOff x="10059350" y="1482705"/>
            <a:chExt cx="1941788" cy="20166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093" y="1482705"/>
              <a:ext cx="1296302" cy="596160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059350" y="2528326"/>
              <a:ext cx="19417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Flame Detection</a:t>
              </a:r>
            </a:p>
            <a:p>
              <a:pPr algn="ctr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Bullet Camera</a:t>
              </a:r>
            </a:p>
            <a:p>
              <a:pPr algn="ct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256*192 thermal sensor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0263047" y="2260427"/>
              <a:ext cx="15343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DHI-HY-FT441</a:t>
              </a:r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FP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0358544" y="3068431"/>
              <a:ext cx="13434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Detection Range: 35 meters</a:t>
              </a:r>
              <a:endParaRPr lang="zh-CN" altLang="en-US" sz="11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566120" y="1455399"/>
            <a:ext cx="1790875" cy="2043919"/>
            <a:chOff x="4566120" y="1455399"/>
            <a:chExt cx="1790875" cy="2043919"/>
          </a:xfrm>
        </p:grpSpPr>
        <p:grpSp>
          <p:nvGrpSpPr>
            <p:cNvPr id="40" name="组合 39"/>
            <p:cNvGrpSpPr/>
            <p:nvPr/>
          </p:nvGrpSpPr>
          <p:grpSpPr>
            <a:xfrm>
              <a:off x="4566120" y="1455399"/>
              <a:ext cx="1790875" cy="1518290"/>
              <a:chOff x="4566120" y="1455399"/>
              <a:chExt cx="1790875" cy="151829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445" y="1455399"/>
                <a:ext cx="846225" cy="724580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724183" y="2542802"/>
                <a:ext cx="147474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05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ctr"/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Flame Detection </a:t>
                </a:r>
              </a:p>
              <a:p>
                <a:pPr algn="ctr"/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Eyeball Camera</a:t>
                </a:r>
                <a:endParaRPr lang="en-US" altLang="zh-CN" sz="11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566120" y="2288097"/>
                <a:ext cx="17908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DHI-HY-FT4</a:t>
                </a: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1L</a:t>
                </a: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-MB</a:t>
                </a:r>
                <a:endParaRPr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4760772" y="3068431"/>
              <a:ext cx="14015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Detection Range: 10 meters</a:t>
              </a:r>
              <a:endParaRPr lang="zh-CN" altLang="en-US" sz="11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286014" y="1482705"/>
            <a:ext cx="1455848" cy="2016613"/>
            <a:chOff x="6292064" y="1482705"/>
            <a:chExt cx="1455848" cy="2016613"/>
          </a:xfrm>
        </p:grpSpPr>
        <p:grpSp>
          <p:nvGrpSpPr>
            <p:cNvPr id="41" name="组合 40"/>
            <p:cNvGrpSpPr/>
            <p:nvPr/>
          </p:nvGrpSpPr>
          <p:grpSpPr>
            <a:xfrm>
              <a:off x="6292064" y="1482705"/>
              <a:ext cx="1455848" cy="1472543"/>
              <a:chOff x="6751148" y="1490826"/>
              <a:chExt cx="1455848" cy="14725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921" y="1490826"/>
                <a:ext cx="1296302" cy="596160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6818817" y="2532482"/>
                <a:ext cx="13205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05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ctr"/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Flame Detection</a:t>
                </a:r>
              </a:p>
              <a:p>
                <a:pPr algn="ctr"/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Bullet Camera</a:t>
                </a: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6751148" y="2264322"/>
                <a:ext cx="14558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DHI-HY-FT4</a:t>
                </a: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1L</a:t>
                </a: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6353056" y="3068431"/>
              <a:ext cx="133386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Detection Range: 10 meters</a:t>
              </a:r>
              <a:endParaRPr lang="zh-CN" altLang="en-US" sz="11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4499627" y="1000880"/>
            <a:ext cx="1158743" cy="251045"/>
          </a:xfrm>
          <a:prstGeom prst="roundRect">
            <a:avLst/>
          </a:prstGeom>
          <a:solidFill>
            <a:srgbClr val="FA5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Basic Series</a:t>
            </a:r>
          </a:p>
        </p:txBody>
      </p:sp>
      <p:sp>
        <p:nvSpPr>
          <p:cNvPr id="39" name="圆角矩形 38"/>
          <p:cNvSpPr/>
          <p:nvPr/>
        </p:nvSpPr>
        <p:spPr>
          <a:xfrm>
            <a:off x="116697" y="1013928"/>
            <a:ext cx="1977574" cy="237997"/>
          </a:xfrm>
          <a:prstGeom prst="roundRect">
            <a:avLst/>
          </a:prstGeom>
          <a:solidFill>
            <a:srgbClr val="FA5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Smoke Sensing Series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548316" y="3766700"/>
            <a:ext cx="5110054" cy="2487838"/>
            <a:chOff x="107142" y="3756138"/>
            <a:chExt cx="5110054" cy="2487838"/>
          </a:xfrm>
        </p:grpSpPr>
        <p:sp>
          <p:nvSpPr>
            <p:cNvPr id="10" name="圆角矩形 9"/>
            <p:cNvSpPr/>
            <p:nvPr/>
          </p:nvSpPr>
          <p:spPr>
            <a:xfrm>
              <a:off x="107142" y="3758745"/>
              <a:ext cx="5096914" cy="2485231"/>
            </a:xfrm>
            <a:prstGeom prst="roundRect">
              <a:avLst>
                <a:gd name="adj" fmla="val 3754"/>
              </a:avLst>
            </a:pr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86572" y="4170906"/>
              <a:ext cx="2499921" cy="2004456"/>
              <a:chOff x="186572" y="4170906"/>
              <a:chExt cx="2499921" cy="2004456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10426" y="4170906"/>
                <a:ext cx="2452213" cy="1581076"/>
                <a:chOff x="-100809" y="4147339"/>
                <a:chExt cx="2452213" cy="1581076"/>
              </a:xfrm>
            </p:grpSpPr>
            <p:pic>
              <p:nvPicPr>
                <p:cNvPr id="2" name="图片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61" t="22952" r="19411" b="26182"/>
                <a:stretch/>
              </p:blipFill>
              <p:spPr>
                <a:xfrm>
                  <a:off x="431725" y="4147339"/>
                  <a:ext cx="1387144" cy="776308"/>
                </a:xfrm>
                <a:prstGeom prst="rect">
                  <a:avLst/>
                </a:prstGeom>
              </p:spPr>
            </p:pic>
            <p:sp>
              <p:nvSpPr>
                <p:cNvPr id="18" name="文本框 17"/>
                <p:cNvSpPr txBox="1"/>
                <p:nvPr/>
              </p:nvSpPr>
              <p:spPr>
                <a:xfrm>
                  <a:off x="-100809" y="5297528"/>
                  <a:ext cx="245221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defRPr sz="1050"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algn="ctr"/>
                  <a:r>
                    <a:rPr lang="en-US" altLang="zh-CN" sz="1100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AI Flame Detection Bullet Camera Plus</a:t>
                  </a:r>
                </a:p>
                <a:p>
                  <a:pPr algn="ctr"/>
                  <a:r>
                    <a:rPr lang="en-US" altLang="zh-CN" sz="1100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(3mm thermal lens, 4mm visible lens)</a:t>
                  </a:r>
                  <a:endParaRPr lang="en-US" altLang="zh-CN" sz="11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24675" y="5083854"/>
                  <a:ext cx="22012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DHI-HY-FT443MFP(-TD3F4) </a:t>
                  </a:r>
                  <a:endPara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矩形 21"/>
              <p:cNvSpPr/>
              <p:nvPr/>
            </p:nvSpPr>
            <p:spPr>
              <a:xfrm>
                <a:off x="186572" y="5898363"/>
                <a:ext cx="249992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Flame Detection Range: 35 meters</a:t>
                </a:r>
                <a:endParaRPr lang="zh-CN" altLang="en-US" sz="12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2548587" y="4170906"/>
              <a:ext cx="2668609" cy="2009992"/>
              <a:chOff x="2548587" y="4170906"/>
              <a:chExt cx="2668609" cy="2009992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2548587" y="4170906"/>
                <a:ext cx="2668609" cy="1557509"/>
                <a:chOff x="2535447" y="4170906"/>
                <a:chExt cx="2668609" cy="1557509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61" t="22952" r="19411" b="26182"/>
                <a:stretch/>
              </p:blipFill>
              <p:spPr>
                <a:xfrm>
                  <a:off x="3176179" y="4170906"/>
                  <a:ext cx="1387144" cy="776308"/>
                </a:xfrm>
                <a:prstGeom prst="rect">
                  <a:avLst/>
                </a:prstGeom>
              </p:spPr>
            </p:pic>
            <p:sp>
              <p:nvSpPr>
                <p:cNvPr id="19" name="文本框 18"/>
                <p:cNvSpPr txBox="1"/>
                <p:nvPr/>
              </p:nvSpPr>
              <p:spPr>
                <a:xfrm>
                  <a:off x="2535447" y="5297528"/>
                  <a:ext cx="266860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defRPr sz="1050"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algn="ctr"/>
                  <a:r>
                    <a:rPr lang="en-US" altLang="zh-CN" sz="1100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AI Flame Detection Bullet Camera Plus</a:t>
                  </a:r>
                </a:p>
                <a:p>
                  <a:pPr algn="ctr"/>
                  <a:r>
                    <a:rPr lang="en-US" altLang="zh-CN" sz="1100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(7mm thermal lens, 6mm visible lens)</a:t>
                  </a: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2769129" y="5055354"/>
                  <a:ext cx="22012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DHI-HY-FT443MFP(-TD7F6) </a:t>
                  </a:r>
                  <a:endPara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矩形 22"/>
              <p:cNvSpPr/>
              <p:nvPr/>
            </p:nvSpPr>
            <p:spPr>
              <a:xfrm>
                <a:off x="2638745" y="5903899"/>
                <a:ext cx="248829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Flame Detection Range: 85 meters</a:t>
                </a:r>
                <a:endParaRPr lang="zh-CN" altLang="en-US" sz="12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圆角矩形 23"/>
            <p:cNvSpPr/>
            <p:nvPr/>
          </p:nvSpPr>
          <p:spPr>
            <a:xfrm>
              <a:off x="107142" y="3756138"/>
              <a:ext cx="1106612" cy="251045"/>
            </a:xfrm>
            <a:prstGeom prst="roundRect">
              <a:avLst/>
            </a:prstGeom>
            <a:solidFill>
              <a:srgbClr val="FA5C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Plus Series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96959" y="4102292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endPara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2707162" y="4066471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endPara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8878180" y="1881846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  <a:endParaRPr lang="zh-CN" alt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1060783" y="1898116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  <a:endParaRPr lang="zh-CN" alt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7133024" y="3758745"/>
            <a:ext cx="4337039" cy="2495792"/>
            <a:chOff x="5522509" y="3748184"/>
            <a:chExt cx="4337039" cy="24957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8" t="22837" r="19318" b="24683"/>
            <a:stretch/>
          </p:blipFill>
          <p:spPr>
            <a:xfrm>
              <a:off x="6922909" y="4048590"/>
              <a:ext cx="1478360" cy="850385"/>
            </a:xfrm>
            <a:prstGeom prst="rect">
              <a:avLst/>
            </a:prstGeom>
          </p:spPr>
        </p:pic>
        <p:sp>
          <p:nvSpPr>
            <p:cNvPr id="14" name="圆角矩形 13"/>
            <p:cNvSpPr/>
            <p:nvPr/>
          </p:nvSpPr>
          <p:spPr>
            <a:xfrm>
              <a:off x="5522509" y="3756139"/>
              <a:ext cx="4337039" cy="2487837"/>
            </a:xfrm>
            <a:prstGeom prst="roundRect">
              <a:avLst>
                <a:gd name="adj" fmla="val 3754"/>
              </a:avLst>
            </a:pr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438859" y="4030945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endPara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845953" y="5223106"/>
              <a:ext cx="3690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detection bullet camera pro</a:t>
              </a:r>
            </a:p>
            <a:p>
              <a:pPr algn="ctr"/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3mm thermal lens, 4mm visible lens, triple IR sensors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924632" y="4972347"/>
              <a:ext cx="15327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DHI-HY-FT443HFP 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5652306" y="5759606"/>
              <a:ext cx="40774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 triple IR sensors for detecting the spectrum of flame</a:t>
              </a:r>
            </a:p>
            <a:p>
              <a:pPr algn="ctr"/>
              <a:r>
                <a:rPr lang="en-US" altLang="zh-CN" sz="1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Detection Range: 35-50 meters </a:t>
              </a:r>
              <a:endParaRPr lang="zh-CN" alt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5522509" y="3748184"/>
              <a:ext cx="1106612" cy="251045"/>
            </a:xfrm>
            <a:prstGeom prst="roundRect">
              <a:avLst/>
            </a:prstGeom>
            <a:solidFill>
              <a:srgbClr val="FA5C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Pro Series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13066" y="1349202"/>
            <a:ext cx="1790875" cy="1967707"/>
            <a:chOff x="213066" y="1349202"/>
            <a:chExt cx="1790875" cy="19677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4" t="8644" r="28646" b="30951"/>
            <a:stretch/>
          </p:blipFill>
          <p:spPr>
            <a:xfrm>
              <a:off x="636860" y="1349202"/>
              <a:ext cx="969716" cy="9122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文本框 67"/>
            <p:cNvSpPr txBox="1"/>
            <p:nvPr/>
          </p:nvSpPr>
          <p:spPr>
            <a:xfrm>
              <a:off x="363969" y="2670578"/>
              <a:ext cx="1474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Smoke Detection </a:t>
              </a:r>
            </a:p>
            <a:p>
              <a:pPr algn="ctr"/>
              <a:r>
                <a:rPr lang="en-US" altLang="zh-CN" sz="1200" dirty="0">
                  <a:solidFill>
                    <a:srgbClr val="FA5C0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5MP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Camera</a:t>
              </a:r>
            </a:p>
            <a:p>
              <a:pPr algn="ctr"/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Celling Mount</a:t>
              </a:r>
            </a:p>
          </p:txBody>
        </p:sp>
        <p:sp>
          <p:nvSpPr>
            <p:cNvPr id="69" name="矩形 68"/>
            <p:cNvSpPr/>
            <p:nvPr/>
          </p:nvSpPr>
          <p:spPr>
            <a:xfrm>
              <a:off x="213066" y="2374437"/>
              <a:ext cx="17908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DHI-HY-SAV849HAP-E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201820" y="1361580"/>
            <a:ext cx="2069594" cy="2144031"/>
            <a:chOff x="2201820" y="1361580"/>
            <a:chExt cx="2069594" cy="214403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6822" r="22770" b="29024"/>
            <a:stretch/>
          </p:blipFill>
          <p:spPr>
            <a:xfrm>
              <a:off x="2547427" y="1361580"/>
              <a:ext cx="1378380" cy="91221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矩形 69"/>
            <p:cNvSpPr/>
            <p:nvPr/>
          </p:nvSpPr>
          <p:spPr>
            <a:xfrm>
              <a:off x="2321200" y="2368384"/>
              <a:ext cx="18554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DHI-HY-SAV849HAP-ET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2201820" y="2674614"/>
              <a:ext cx="2069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200" dirty="0">
                  <a:solidFill>
                    <a:srgbClr val="FA5C0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Smoke</a:t>
              </a:r>
              <a:r>
                <a:rPr lang="zh-CN" altLang="en-US" sz="1200" dirty="0">
                  <a:solidFill>
                    <a:srgbClr val="FA5C0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，</a:t>
              </a:r>
              <a:r>
                <a:rPr lang="en-US" altLang="zh-CN" sz="1200" dirty="0">
                  <a:solidFill>
                    <a:srgbClr val="FA5C0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Temperature and Humidity Detection</a:t>
              </a:r>
            </a:p>
            <a:p>
              <a:pPr algn="ctr"/>
              <a:r>
                <a:rPr lang="en-US" altLang="zh-CN" sz="1200" dirty="0">
                  <a:solidFill>
                    <a:srgbClr val="FA5C0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5MP  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Camera</a:t>
              </a:r>
            </a:p>
            <a:p>
              <a:pPr algn="ctr"/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Celling Mount</a:t>
              </a:r>
            </a:p>
          </p:txBody>
        </p:sp>
      </p:grpSp>
      <p:sp>
        <p:nvSpPr>
          <p:cNvPr id="102" name="文本框 101"/>
          <p:cNvSpPr txBox="1"/>
          <p:nvPr/>
        </p:nvSpPr>
        <p:spPr>
          <a:xfrm>
            <a:off x="9789376" y="4751347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A5C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2025Q2</a:t>
            </a:r>
            <a:endParaRPr lang="zh-CN" altLang="en-US" sz="1400" b="1" dirty="0">
              <a:solidFill>
                <a:srgbClr val="FA5C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9306235" y="2020388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A5C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2025Q3</a:t>
            </a:r>
            <a:endParaRPr lang="zh-CN" altLang="en-US" sz="1400" b="1" dirty="0">
              <a:solidFill>
                <a:srgbClr val="FA5C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1346845" y="2009249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A5C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2025Q2</a:t>
            </a:r>
            <a:endParaRPr lang="zh-CN" altLang="en-US" sz="1400" b="1" dirty="0">
              <a:solidFill>
                <a:srgbClr val="FA5C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92" b="100000" l="2058" r="100000">
                        <a14:foregroundMark x1="14609" y1="57692" x2="14609" y2="57692"/>
                        <a14:foregroundMark x1="25514" y1="52991" x2="25514" y2="52991"/>
                        <a14:foregroundMark x1="26955" y1="61111" x2="26955" y2="61111"/>
                        <a14:foregroundMark x1="37449" y1="54274" x2="37449" y2="54274"/>
                        <a14:foregroundMark x1="37037" y1="58547" x2="36420" y2="58974"/>
                        <a14:foregroundMark x1="51440" y1="56838" x2="51440" y2="56838"/>
                        <a14:foregroundMark x1="59053" y1="58974" x2="59053" y2="58974"/>
                        <a14:foregroundMark x1="60905" y1="58974" x2="60905" y2="58974"/>
                        <a14:foregroundMark x1="64815" y1="58547" x2="64815" y2="58547"/>
                        <a14:foregroundMark x1="69342" y1="59829" x2="55556" y2="58974"/>
                        <a14:foregroundMark x1="50412" y1="50427" x2="50412" y2="50427"/>
                        <a14:foregroundMark x1="51029" y1="50427" x2="48354" y2="64957"/>
                        <a14:foregroundMark x1="44444" y1="52991" x2="44650" y2="59829"/>
                        <a14:foregroundMark x1="26543" y1="55983" x2="27778" y2="63248"/>
                        <a14:foregroundMark x1="21811" y1="52137" x2="20782" y2="60256"/>
                        <a14:foregroundMark x1="32922" y1="50855" x2="31893" y2="58974"/>
                        <a14:foregroundMark x1="13580" y1="51282" x2="13992" y2="58974"/>
                        <a14:foregroundMark x1="12551" y1="58974" x2="14609" y2="66667"/>
                        <a14:foregroundMark x1="82305" y1="58120" x2="81481" y2="63248"/>
                        <a14:foregroundMark x1="81070" y1="55556" x2="82099" y2="60256"/>
                        <a14:foregroundMark x1="80864" y1="51709" x2="81276" y2="55983"/>
                      </a14:backgroundRemoval>
                    </a14:imgEffect>
                  </a14:imgLayer>
                </a14:imgProps>
              </a:ext>
            </a:extLst>
          </a:blip>
          <a:srcRect t="21469"/>
          <a:stretch/>
        </p:blipFill>
        <p:spPr>
          <a:xfrm>
            <a:off x="10111455" y="4227334"/>
            <a:ext cx="768555" cy="2906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96511" y="4452921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&amp; EN54</a:t>
            </a:r>
            <a:endParaRPr lang="zh-CN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6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11F07-6F00-97B6-BACA-0CEF9A6E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副标题 19">
            <a:extLst>
              <a:ext uri="{FF2B5EF4-FFF2-40B4-BE49-F238E27FC236}">
                <a16:creationId xmlns:a16="http://schemas.microsoft.com/office/drawing/2014/main" id="{6080AC90-A462-02EE-4868-5A96951BF2B0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9144000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EN 54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kamera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70335D4-1C7F-F1FE-0A8E-4C239E20D8EF}"/>
              </a:ext>
            </a:extLst>
          </p:cNvPr>
          <p:cNvGrpSpPr/>
          <p:nvPr/>
        </p:nvGrpSpPr>
        <p:grpSpPr>
          <a:xfrm>
            <a:off x="1836822" y="1997242"/>
            <a:ext cx="9633242" cy="4257295"/>
            <a:chOff x="5522509" y="3748184"/>
            <a:chExt cx="4337039" cy="24957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55EE964-3A13-4CB0-BC00-AC8BE94DA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8" t="22837" r="19318" b="24683"/>
            <a:stretch/>
          </p:blipFill>
          <p:spPr>
            <a:xfrm>
              <a:off x="6922909" y="4048590"/>
              <a:ext cx="1478360" cy="850385"/>
            </a:xfrm>
            <a:prstGeom prst="rect">
              <a:avLst/>
            </a:prstGeom>
          </p:spPr>
        </p:pic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A6354A21-8CAE-D4B8-D029-CFC20809B35A}"/>
                </a:ext>
              </a:extLst>
            </p:cNvPr>
            <p:cNvSpPr/>
            <p:nvPr/>
          </p:nvSpPr>
          <p:spPr>
            <a:xfrm>
              <a:off x="5522509" y="3756139"/>
              <a:ext cx="4337039" cy="2487837"/>
            </a:xfrm>
            <a:prstGeom prst="roundRect">
              <a:avLst>
                <a:gd name="adj" fmla="val 3754"/>
              </a:avLst>
            </a:pr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B1E83FBF-8E24-7903-F889-B12004845168}"/>
                </a:ext>
              </a:extLst>
            </p:cNvPr>
            <p:cNvSpPr txBox="1"/>
            <p:nvPr/>
          </p:nvSpPr>
          <p:spPr>
            <a:xfrm>
              <a:off x="6438859" y="4030945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endPara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06CF317D-FA4A-5F33-7DC1-E6862EBF8790}"/>
                </a:ext>
              </a:extLst>
            </p:cNvPr>
            <p:cNvSpPr txBox="1"/>
            <p:nvPr/>
          </p:nvSpPr>
          <p:spPr>
            <a:xfrm>
              <a:off x="5845953" y="5223106"/>
              <a:ext cx="3690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detection bullet camera pro</a:t>
              </a:r>
            </a:p>
            <a:p>
              <a:pPr algn="ctr"/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3mm thermal lens, 4mm visible lens, triple IR sensors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67120E4-4952-8EEF-16A8-701934C803C6}"/>
                </a:ext>
              </a:extLst>
            </p:cNvPr>
            <p:cNvSpPr/>
            <p:nvPr/>
          </p:nvSpPr>
          <p:spPr>
            <a:xfrm>
              <a:off x="6924632" y="4972347"/>
              <a:ext cx="15327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DHI-HY-FT443HFP 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194114F2-7384-7FE7-8462-0A4BCB4E01CA}"/>
                </a:ext>
              </a:extLst>
            </p:cNvPr>
            <p:cNvSpPr/>
            <p:nvPr/>
          </p:nvSpPr>
          <p:spPr>
            <a:xfrm>
              <a:off x="5652306" y="5759606"/>
              <a:ext cx="4077444" cy="270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 triple IR sensors for detecting the spectrum of flame</a:t>
              </a:r>
            </a:p>
            <a:p>
              <a:pPr algn="ctr"/>
              <a:r>
                <a:rPr lang="en-US" altLang="zh-CN" sz="1200" b="1" dirty="0">
                  <a:solidFill>
                    <a:srgbClr val="00B05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Detection Range: 35-50 meters </a:t>
              </a:r>
              <a:endParaRPr lang="zh-CN" altLang="en-US" sz="1200" dirty="0">
                <a:solidFill>
                  <a:srgbClr val="00B05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圆角矩形 64">
              <a:extLst>
                <a:ext uri="{FF2B5EF4-FFF2-40B4-BE49-F238E27FC236}">
                  <a16:creationId xmlns:a16="http://schemas.microsoft.com/office/drawing/2014/main" id="{4BFD9898-5A17-5FCD-9C29-3FEB097F8B62}"/>
                </a:ext>
              </a:extLst>
            </p:cNvPr>
            <p:cNvSpPr/>
            <p:nvPr/>
          </p:nvSpPr>
          <p:spPr>
            <a:xfrm>
              <a:off x="5522509" y="3748184"/>
              <a:ext cx="1106612" cy="251045"/>
            </a:xfrm>
            <a:prstGeom prst="roundRect">
              <a:avLst/>
            </a:prstGeom>
            <a:solidFill>
              <a:srgbClr val="FA5C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Pro Series</a:t>
              </a:r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97CC0B60-033A-3F0C-AC42-3F1E40010953}"/>
              </a:ext>
            </a:extLst>
          </p:cNvPr>
          <p:cNvSpPr txBox="1"/>
          <p:nvPr/>
        </p:nvSpPr>
        <p:spPr>
          <a:xfrm>
            <a:off x="10178716" y="4912065"/>
            <a:ext cx="821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A5C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2025Q4</a:t>
            </a:r>
            <a:endParaRPr lang="zh-CN" altLang="en-US" sz="1400" b="1" dirty="0">
              <a:solidFill>
                <a:srgbClr val="FA5C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FB64C78F-D92B-2184-E772-7224F944C0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92" b="100000" l="2058" r="100000">
                        <a14:foregroundMark x1="14609" y1="57692" x2="14609" y2="57692"/>
                        <a14:foregroundMark x1="25514" y1="52991" x2="25514" y2="52991"/>
                        <a14:foregroundMark x1="26955" y1="61111" x2="26955" y2="61111"/>
                        <a14:foregroundMark x1="37449" y1="54274" x2="37449" y2="54274"/>
                        <a14:foregroundMark x1="37037" y1="58547" x2="36420" y2="58974"/>
                        <a14:foregroundMark x1="51440" y1="56838" x2="51440" y2="56838"/>
                        <a14:foregroundMark x1="59053" y1="58974" x2="59053" y2="58974"/>
                        <a14:foregroundMark x1="60905" y1="58974" x2="60905" y2="58974"/>
                        <a14:foregroundMark x1="64815" y1="58547" x2="64815" y2="58547"/>
                        <a14:foregroundMark x1="69342" y1="59829" x2="55556" y2="58974"/>
                        <a14:foregroundMark x1="50412" y1="50427" x2="50412" y2="50427"/>
                        <a14:foregroundMark x1="51029" y1="50427" x2="48354" y2="64957"/>
                        <a14:foregroundMark x1="44444" y1="52991" x2="44650" y2="59829"/>
                        <a14:foregroundMark x1="26543" y1="55983" x2="27778" y2="63248"/>
                        <a14:foregroundMark x1="21811" y1="52137" x2="20782" y2="60256"/>
                        <a14:foregroundMark x1="32922" y1="50855" x2="31893" y2="58974"/>
                        <a14:foregroundMark x1="13580" y1="51282" x2="13992" y2="58974"/>
                        <a14:foregroundMark x1="12551" y1="58974" x2="14609" y2="66667"/>
                        <a14:foregroundMark x1="82305" y1="58120" x2="81481" y2="63248"/>
                        <a14:foregroundMark x1="81070" y1="55556" x2="82099" y2="60256"/>
                        <a14:foregroundMark x1="80864" y1="51709" x2="81276" y2="55983"/>
                      </a14:backgroundRemoval>
                    </a14:imgEffect>
                  </a14:imgLayer>
                </a14:imgProps>
              </a:ext>
            </a:extLst>
          </a:blip>
          <a:srcRect t="21469"/>
          <a:stretch/>
        </p:blipFill>
        <p:spPr>
          <a:xfrm>
            <a:off x="10111455" y="4227334"/>
            <a:ext cx="768555" cy="2906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735D57-0EE9-F5E6-1718-835E21F6F2B0}"/>
              </a:ext>
            </a:extLst>
          </p:cNvPr>
          <p:cNvSpPr txBox="1"/>
          <p:nvPr/>
        </p:nvSpPr>
        <p:spPr>
          <a:xfrm>
            <a:off x="10096511" y="4452921"/>
            <a:ext cx="91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&amp; EN54</a:t>
            </a:r>
            <a:endParaRPr lang="zh-CN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42436A0-7C42-6766-D3AB-A46F34AA9D77}"/>
              </a:ext>
            </a:extLst>
          </p:cNvPr>
          <p:cNvSpPr/>
          <p:nvPr/>
        </p:nvSpPr>
        <p:spPr>
          <a:xfrm>
            <a:off x="9561095" y="3960249"/>
            <a:ext cx="1979339" cy="1871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149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231" y="4138323"/>
            <a:ext cx="2625607" cy="180595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t="27445" r="14808" b="31555"/>
          <a:stretch/>
        </p:blipFill>
        <p:spPr>
          <a:xfrm>
            <a:off x="672112" y="1532668"/>
            <a:ext cx="3238499" cy="17394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57905" y="3379953"/>
            <a:ext cx="3680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EA48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DHI-HY-FT443MFP</a:t>
            </a:r>
          </a:p>
        </p:txBody>
      </p:sp>
      <p:sp>
        <p:nvSpPr>
          <p:cNvPr id="9" name="矩形 8"/>
          <p:cNvSpPr/>
          <p:nvPr/>
        </p:nvSpPr>
        <p:spPr>
          <a:xfrm>
            <a:off x="905357" y="3810968"/>
            <a:ext cx="715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Thermal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5357" y="4011022"/>
            <a:ext cx="2905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pixels: 256 x 192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measure: max (±5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±5%)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Flame detection range: 50m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5357" y="4657885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5357" y="4914089"/>
            <a:ext cx="2346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resolution: 2592 x 1944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FOV: horizontal 78°, vertical 41°</a:t>
            </a:r>
          </a:p>
        </p:txBody>
      </p:sp>
      <p:sp>
        <p:nvSpPr>
          <p:cNvPr id="15" name="矩形 14"/>
          <p:cNvSpPr/>
          <p:nvPr/>
        </p:nvSpPr>
        <p:spPr>
          <a:xfrm>
            <a:off x="905357" y="5396251"/>
            <a:ext cx="914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AI Function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05357" y="5693747"/>
            <a:ext cx="2106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Smoking 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Tripwire Intrusion 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Intrusion Detection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87" y="1688026"/>
            <a:ext cx="2731868" cy="177998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487" y="4138323"/>
            <a:ext cx="2731868" cy="179964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231" y="1688026"/>
            <a:ext cx="2625607" cy="177998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3" name="矩形 42"/>
          <p:cNvSpPr/>
          <p:nvPr/>
        </p:nvSpPr>
        <p:spPr>
          <a:xfrm>
            <a:off x="5210657" y="3410858"/>
            <a:ext cx="1925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EA48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Flame Detection</a:t>
            </a:r>
            <a:endParaRPr lang="zh-CN" altLang="en-US" sz="2000" b="1" dirty="0">
              <a:solidFill>
                <a:srgbClr val="EA48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48698" y="3461296"/>
            <a:ext cx="3108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EA48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Measurement</a:t>
            </a:r>
            <a:endParaRPr lang="zh-CN" altLang="en-US" sz="2000" b="1" dirty="0">
              <a:solidFill>
                <a:srgbClr val="EA48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103037" y="5944279"/>
            <a:ext cx="2194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Smoking Detection</a:t>
            </a:r>
            <a:endParaRPr lang="zh-CN" altLang="en-US" sz="2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639126" y="5937965"/>
            <a:ext cx="2243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Intrusion Detection</a:t>
            </a:r>
            <a:endParaRPr lang="zh-CN" altLang="en-US" sz="2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905" y="5250568"/>
            <a:ext cx="497425" cy="497425"/>
          </a:xfrm>
          <a:prstGeom prst="rect">
            <a:avLst/>
          </a:prstGeom>
        </p:spPr>
      </p:pic>
      <p:sp>
        <p:nvSpPr>
          <p:cNvPr id="21" name="副标题 19">
            <a:extLst>
              <a:ext uri="{FF2B5EF4-FFF2-40B4-BE49-F238E27FC236}">
                <a16:creationId xmlns:a16="http://schemas.microsoft.com/office/drawing/2014/main" id="{1EBAA382-B11F-BB48-9352-6D1322A1ABFD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9144000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EN 54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kamera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755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5899"/>
            <a:ext cx="12192000" cy="59922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5136">
            <a:off x="6902668" y="4699839"/>
            <a:ext cx="206364" cy="2063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1234" y="875899"/>
            <a:ext cx="12213233" cy="5992280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19798">
            <a:off x="7579358" y="3883425"/>
            <a:ext cx="2235712" cy="22357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71504">
            <a:off x="8546453" y="5202289"/>
            <a:ext cx="842183" cy="8421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5371">
            <a:off x="7442150" y="3288172"/>
            <a:ext cx="2789427" cy="278942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561095" y="4835992"/>
            <a:ext cx="2377445" cy="1828804"/>
            <a:chOff x="797061" y="4906194"/>
            <a:chExt cx="2377445" cy="1828804"/>
          </a:xfrm>
        </p:grpSpPr>
        <p:grpSp>
          <p:nvGrpSpPr>
            <p:cNvPr id="21" name="组合 20"/>
            <p:cNvGrpSpPr/>
            <p:nvPr/>
          </p:nvGrpSpPr>
          <p:grpSpPr>
            <a:xfrm>
              <a:off x="797061" y="4906194"/>
              <a:ext cx="2377445" cy="1828804"/>
              <a:chOff x="758054" y="4743706"/>
              <a:chExt cx="2377445" cy="182880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758054" y="4743706"/>
                <a:ext cx="2377445" cy="1828804"/>
                <a:chOff x="758054" y="4743706"/>
                <a:chExt cx="2377445" cy="1828804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054" y="4743706"/>
                  <a:ext cx="2377445" cy="1828804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8375" y="4844670"/>
                  <a:ext cx="2175810" cy="1227583"/>
                </a:xfrm>
                <a:prstGeom prst="rect">
                  <a:avLst/>
                </a:prstGeom>
              </p:spPr>
            </p:pic>
            <p:sp>
              <p:nvSpPr>
                <p:cNvPr id="13" name="矩形 12"/>
                <p:cNvSpPr/>
                <p:nvPr/>
              </p:nvSpPr>
              <p:spPr>
                <a:xfrm>
                  <a:off x="1795982" y="5266644"/>
                  <a:ext cx="1015069" cy="780005"/>
                </a:xfrm>
                <a:prstGeom prst="rect">
                  <a:avLst/>
                </a:prstGeom>
                <a:noFill/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194419" y="4898958"/>
                  <a:ext cx="17175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Smoke detected!</a:t>
                  </a:r>
                  <a:endPara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068504">
                <a:off x="1989921" y="5203538"/>
                <a:ext cx="842183" cy="842183"/>
              </a:xfrm>
              <a:prstGeom prst="rect">
                <a:avLst/>
              </a:prstGeom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94260">
              <a:off x="1981438" y="5342514"/>
              <a:ext cx="842183" cy="842183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6074767" y="1412855"/>
            <a:ext cx="331921" cy="331921"/>
            <a:chOff x="6074767" y="1412855"/>
            <a:chExt cx="331921" cy="331921"/>
          </a:xfrm>
        </p:grpSpPr>
        <p:sp>
          <p:nvSpPr>
            <p:cNvPr id="26" name="椭圆 25"/>
            <p:cNvSpPr/>
            <p:nvPr/>
          </p:nvSpPr>
          <p:spPr>
            <a:xfrm>
              <a:off x="6128316" y="1460296"/>
              <a:ext cx="224824" cy="2248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074767" y="1412855"/>
              <a:ext cx="331921" cy="331921"/>
            </a:xfrm>
            <a:prstGeom prst="ellipse">
              <a:avLst/>
            </a:prstGeom>
            <a:noFill/>
            <a:ln>
              <a:solidFill>
                <a:srgbClr val="DD39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913717" y="6344060"/>
            <a:ext cx="171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Linkage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786659" y="1650391"/>
            <a:ext cx="5298723" cy="4810261"/>
            <a:chOff x="786659" y="1214620"/>
            <a:chExt cx="5298723" cy="4810261"/>
          </a:xfrm>
        </p:grpSpPr>
        <p:sp>
          <p:nvSpPr>
            <p:cNvPr id="28" name="圆角矩形 27"/>
            <p:cNvSpPr/>
            <p:nvPr/>
          </p:nvSpPr>
          <p:spPr>
            <a:xfrm>
              <a:off x="786659" y="1471897"/>
              <a:ext cx="4069721" cy="4552984"/>
            </a:xfrm>
            <a:prstGeom prst="roundRect">
              <a:avLst>
                <a:gd name="adj" fmla="val 11593"/>
              </a:avLst>
            </a:prstGeom>
            <a:solidFill>
              <a:srgbClr val="F44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94666" y="1653452"/>
              <a:ext cx="36258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Smoke Sensing Network Camera</a:t>
              </a: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726" y="2895190"/>
              <a:ext cx="342005" cy="342005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94666" y="2016080"/>
              <a:ext cx="3046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DHI-HY-SAV849HAP-E / DHI-HY-SAV849HAN-E</a:t>
              </a:r>
            </a:p>
          </p:txBody>
        </p:sp>
        <p:sp>
          <p:nvSpPr>
            <p:cNvPr id="33" name="TextBox 2"/>
            <p:cNvSpPr txBox="1"/>
            <p:nvPr/>
          </p:nvSpPr>
          <p:spPr>
            <a:xfrm>
              <a:off x="1402730" y="2982262"/>
              <a:ext cx="332166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Camera integrates smoke detection sensor</a:t>
              </a:r>
            </a:p>
          </p:txBody>
        </p:sp>
        <p:sp>
          <p:nvSpPr>
            <p:cNvPr id="34" name="TextBox 22"/>
            <p:cNvSpPr txBox="1"/>
            <p:nvPr/>
          </p:nvSpPr>
          <p:spPr>
            <a:xfrm>
              <a:off x="1402731" y="2731485"/>
              <a:ext cx="14518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Smoke Sensing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387623" y="3486070"/>
              <a:ext cx="3105013" cy="586322"/>
              <a:chOff x="2722647" y="2470545"/>
              <a:chExt cx="3105013" cy="586322"/>
            </a:xfrm>
          </p:grpSpPr>
          <p:sp>
            <p:nvSpPr>
              <p:cNvPr id="36" name="TextBox 2"/>
              <p:cNvSpPr txBox="1"/>
              <p:nvPr/>
            </p:nvSpPr>
            <p:spPr>
              <a:xfrm>
                <a:off x="2722647" y="2764479"/>
                <a:ext cx="310501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300"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dirty="0">
                    <a:solidFill>
                      <a:srgbClr val="FFFF00"/>
                    </a:solidFill>
                  </a:rPr>
                  <a:t>5MP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 Video records when event happens</a:t>
                </a:r>
              </a:p>
            </p:txBody>
          </p:sp>
          <p:sp>
            <p:nvSpPr>
              <p:cNvPr id="37" name="TextBox 22"/>
              <p:cNvSpPr txBox="1"/>
              <p:nvPr/>
            </p:nvSpPr>
            <p:spPr>
              <a:xfrm>
                <a:off x="2732257" y="2470545"/>
                <a:ext cx="13870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Segoe UI" panose="020B0502040204020203" pitchFamily="34" charset="0"/>
                  </a:rPr>
                  <a:t>Visual Linkage</a:t>
                </a:r>
                <a:endParaRPr lang="zh-CN" alt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726" y="3591777"/>
              <a:ext cx="342000" cy="342000"/>
            </a:xfrm>
            <a:prstGeom prst="rect">
              <a:avLst/>
            </a:prstGeom>
          </p:spPr>
        </p:pic>
        <p:cxnSp>
          <p:nvCxnSpPr>
            <p:cNvPr id="40" name="直接连接符 39"/>
            <p:cNvCxnSpPr/>
            <p:nvPr/>
          </p:nvCxnSpPr>
          <p:spPr>
            <a:xfrm>
              <a:off x="994666" y="2408905"/>
              <a:ext cx="3625864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/>
            <p:cNvGrpSpPr/>
            <p:nvPr/>
          </p:nvGrpSpPr>
          <p:grpSpPr>
            <a:xfrm>
              <a:off x="1403599" y="4224589"/>
              <a:ext cx="3302468" cy="524204"/>
              <a:chOff x="2744749" y="2524009"/>
              <a:chExt cx="3302468" cy="524204"/>
            </a:xfrm>
          </p:grpSpPr>
          <p:sp>
            <p:nvSpPr>
              <p:cNvPr id="42" name="TextBox 2"/>
              <p:cNvSpPr txBox="1"/>
              <p:nvPr/>
            </p:nvSpPr>
            <p:spPr>
              <a:xfrm>
                <a:off x="2752725" y="2755825"/>
                <a:ext cx="32944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00" dirty="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Fewer false alarms with split-spectrum sensor</a:t>
                </a:r>
              </a:p>
            </p:txBody>
          </p:sp>
          <p:sp>
            <p:nvSpPr>
              <p:cNvPr id="43" name="TextBox 22"/>
              <p:cNvSpPr txBox="1"/>
              <p:nvPr/>
            </p:nvSpPr>
            <p:spPr>
              <a:xfrm>
                <a:off x="2744749" y="2524009"/>
                <a:ext cx="20521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Segoe UI" panose="020B0502040204020203" pitchFamily="34" charset="0"/>
                  </a:rPr>
                  <a:t>Split-spectrum Sensor</a:t>
                </a:r>
                <a:endParaRPr lang="zh-CN" alt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108578" y="4216628"/>
              <a:ext cx="210526" cy="541581"/>
              <a:chOff x="8750592" y="5035572"/>
              <a:chExt cx="352820" cy="619492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13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386231">
                <a:off x="8754707" y="5033907"/>
                <a:ext cx="347040" cy="350370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13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737186" flipH="1">
                <a:off x="8750588" y="5305525"/>
                <a:ext cx="349543" cy="349535"/>
              </a:xfrm>
              <a:prstGeom prst="rect">
                <a:avLst/>
              </a:prstGeom>
            </p:spPr>
          </p:pic>
        </p:grpSp>
        <p:cxnSp>
          <p:nvCxnSpPr>
            <p:cNvPr id="47" name="直接连接符 46"/>
            <p:cNvCxnSpPr/>
            <p:nvPr/>
          </p:nvCxnSpPr>
          <p:spPr>
            <a:xfrm flipV="1">
              <a:off x="4492636" y="1214620"/>
              <a:ext cx="1592746" cy="358088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8523" y="5091896"/>
              <a:ext cx="540410" cy="539006"/>
            </a:xfrm>
            <a:prstGeom prst="rect">
              <a:avLst/>
            </a:prstGeom>
          </p:spPr>
        </p:pic>
        <p:sp>
          <p:nvSpPr>
            <p:cNvPr id="56" name="TextBox 2"/>
            <p:cNvSpPr txBox="1"/>
            <p:nvPr/>
          </p:nvSpPr>
          <p:spPr>
            <a:xfrm>
              <a:off x="1689014" y="5122117"/>
              <a:ext cx="14435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EN 14604:2005</a:t>
              </a:r>
            </a:p>
            <a:p>
              <a:r>
                <a:rPr lang="en-US" altLang="zh-CN" sz="1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AS 3786:2014</a:t>
              </a:r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6667" l="4854" r="96117">
                          <a14:foregroundMark x1="32039" y1="28889" x2="32039" y2="2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1499" y="5104323"/>
              <a:ext cx="554216" cy="515710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7" cstate="screen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98214">
                          <a14:foregroundMark x1="54464" y1="44944" x2="54464" y2="44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5403" y="5135765"/>
              <a:ext cx="599331" cy="478795"/>
            </a:xfrm>
            <a:prstGeom prst="rect">
              <a:avLst/>
            </a:prstGeom>
          </p:spPr>
        </p:pic>
      </p:grp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t="9261" r="29319" b="30232"/>
          <a:stretch/>
        </p:blipFill>
        <p:spPr>
          <a:xfrm>
            <a:off x="6473461" y="919647"/>
            <a:ext cx="1064778" cy="9937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0" cstate="screen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096">
            <a:off x="5898078" y="924792"/>
            <a:ext cx="3541208" cy="56769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16905" r="22361" b="28013"/>
          <a:stretch/>
        </p:blipFill>
        <p:spPr>
          <a:xfrm>
            <a:off x="9061670" y="940121"/>
            <a:ext cx="1438147" cy="9728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5" name="组合 4"/>
          <p:cNvGrpSpPr/>
          <p:nvPr/>
        </p:nvGrpSpPr>
        <p:grpSpPr>
          <a:xfrm>
            <a:off x="8099023" y="1982122"/>
            <a:ext cx="3966247" cy="1900947"/>
            <a:chOff x="8099023" y="1887972"/>
            <a:chExt cx="3966247" cy="1678006"/>
          </a:xfrm>
        </p:grpSpPr>
        <p:sp>
          <p:nvSpPr>
            <p:cNvPr id="50" name="圆角矩形 49"/>
            <p:cNvSpPr/>
            <p:nvPr/>
          </p:nvSpPr>
          <p:spPr>
            <a:xfrm>
              <a:off x="8099023" y="1917946"/>
              <a:ext cx="3839518" cy="1648032"/>
            </a:xfrm>
            <a:prstGeom prst="roundRect">
              <a:avLst/>
            </a:prstGeom>
            <a:solidFill>
              <a:srgbClr val="F44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8225753" y="1887972"/>
              <a:ext cx="3839517" cy="1630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PLUS Version: 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DHI-HY-SAV849HAP-ET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Temperature and Humidity Detection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Temperature Range: -20 ℃ ~ 120℃, ±1℃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Humidity Range: 5 %RH ~ 95 %RH, ±5 %RH</a:t>
              </a:r>
            </a:p>
          </p:txBody>
        </p:sp>
      </p:grpSp>
      <p:sp>
        <p:nvSpPr>
          <p:cNvPr id="53" name="副标题 19">
            <a:extLst>
              <a:ext uri="{FF2B5EF4-FFF2-40B4-BE49-F238E27FC236}">
                <a16:creationId xmlns:a16="http://schemas.microsoft.com/office/drawing/2014/main" id="{1EBAA382-B11F-BB48-9352-6D1322A1ABFD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9144000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AI-Fire Camera | Smoke Sensing Camera|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Small Store</a:t>
            </a:r>
          </a:p>
        </p:txBody>
      </p:sp>
    </p:spTree>
    <p:extLst>
      <p:ext uri="{BB962C8B-B14F-4D97-AF65-F5344CB8AC3E}">
        <p14:creationId xmlns:p14="http://schemas.microsoft.com/office/powerpoint/2010/main" val="407333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9">
            <a:extLst>
              <a:ext uri="{FF2B5EF4-FFF2-40B4-BE49-F238E27FC236}">
                <a16:creationId xmlns:a16="http://schemas.microsoft.com/office/drawing/2014/main" id="{1EBAA382-B11F-BB48-9352-6D1322A1ABFD}"/>
              </a:ext>
            </a:extLst>
          </p:cNvPr>
          <p:cNvSpPr txBox="1">
            <a:spLocks/>
          </p:cNvSpPr>
          <p:nvPr/>
        </p:nvSpPr>
        <p:spPr>
          <a:xfrm>
            <a:off x="417095" y="281323"/>
            <a:ext cx="9144000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a-DK" dirty="0"/>
              <a:t>Anvendelsesområder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215813" y="2102771"/>
            <a:ext cx="2798284" cy="1845325"/>
            <a:chOff x="4703631" y="1476790"/>
            <a:chExt cx="2798284" cy="184532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3631" y="1476790"/>
              <a:ext cx="2798284" cy="184532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703631" y="2919307"/>
              <a:ext cx="2798284" cy="402808"/>
            </a:xfrm>
            <a:prstGeom prst="rect">
              <a:avLst/>
            </a:prstGeom>
            <a:solidFill>
              <a:srgbClr val="ED3F00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Butikker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mv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5813" y="4283046"/>
            <a:ext cx="2798284" cy="1850834"/>
            <a:chOff x="977214" y="4461076"/>
            <a:chExt cx="2798284" cy="18508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214" y="4461076"/>
              <a:ext cx="2798284" cy="185083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977214" y="5909102"/>
              <a:ext cx="2798284" cy="402808"/>
            </a:xfrm>
            <a:prstGeom prst="rect">
              <a:avLst/>
            </a:prstGeom>
            <a:solidFill>
              <a:srgbClr val="ED3F00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Affaldsrum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02336" y="4318806"/>
            <a:ext cx="2798284" cy="1846800"/>
            <a:chOff x="4702547" y="4465110"/>
            <a:chExt cx="2798284" cy="18468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547" y="4465110"/>
              <a:ext cx="2798284" cy="18468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702547" y="5909102"/>
              <a:ext cx="2798284" cy="402808"/>
            </a:xfrm>
            <a:prstGeom prst="rect">
              <a:avLst/>
            </a:prstGeom>
            <a:solidFill>
              <a:srgbClr val="ED3F00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Garage (</a:t>
              </a:r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el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biler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8644" r="28646" b="30951"/>
          <a:stretch/>
        </p:blipFill>
        <p:spPr>
          <a:xfrm>
            <a:off x="1614955" y="893037"/>
            <a:ext cx="929924" cy="87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组合 30"/>
          <p:cNvGrpSpPr/>
          <p:nvPr/>
        </p:nvGrpSpPr>
        <p:grpSpPr>
          <a:xfrm>
            <a:off x="3202336" y="2097696"/>
            <a:ext cx="2870263" cy="1850400"/>
            <a:chOff x="4268829" y="3367022"/>
            <a:chExt cx="2870263" cy="1850400"/>
          </a:xfrm>
        </p:grpSpPr>
        <p:pic>
          <p:nvPicPr>
            <p:cNvPr id="32" name="图片 3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8829" y="3367022"/>
              <a:ext cx="2870263" cy="1850400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4268830" y="4814614"/>
              <a:ext cx="2798284" cy="402808"/>
            </a:xfrm>
            <a:prstGeom prst="rect">
              <a:avLst/>
            </a:prstGeom>
            <a:solidFill>
              <a:srgbClr val="ED3F00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Byggepladser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822" r="22770" b="29024"/>
          <a:stretch/>
        </p:blipFill>
        <p:spPr>
          <a:xfrm>
            <a:off x="3471224" y="895840"/>
            <a:ext cx="1317583" cy="8719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t="39000" r="31430" b="38000"/>
          <a:stretch/>
        </p:blipFill>
        <p:spPr>
          <a:xfrm>
            <a:off x="7389215" y="1125183"/>
            <a:ext cx="1350470" cy="6426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26762" r="43929" b="18381"/>
          <a:stretch/>
        </p:blipFill>
        <p:spPr>
          <a:xfrm>
            <a:off x="5715152" y="1078724"/>
            <a:ext cx="747718" cy="689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22952" r="19411" b="26182"/>
          <a:stretch/>
        </p:blipFill>
        <p:spPr>
          <a:xfrm>
            <a:off x="9666029" y="991513"/>
            <a:ext cx="1387144" cy="77630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A7D2B9B-6CE8-5B53-35CA-6FE8F35A5E05}"/>
              </a:ext>
            </a:extLst>
          </p:cNvPr>
          <p:cNvSpPr txBox="1"/>
          <p:nvPr/>
        </p:nvSpPr>
        <p:spPr>
          <a:xfrm>
            <a:off x="6260838" y="2102771"/>
            <a:ext cx="561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a-DK" sz="2000" b="1" dirty="0"/>
              <a:t>Anvendelsesområder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a-DK" sz="2000" b="1" dirty="0"/>
              <a:t>Brandsikring af elbiler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a-DK" sz="2000" b="1" dirty="0"/>
              <a:t>Brand sikring af elcykler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a-DK" sz="2000" b="1" dirty="0"/>
              <a:t>Brandsikring tæt på bygninger – i det åbne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a-DK" sz="2000" b="1" dirty="0"/>
              <a:t>Brandsikring af affaldsområder i det åbne.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a-DK" sz="2000" b="1" dirty="0"/>
              <a:t>Brandsikring af fællesområder i boligejendomme, </a:t>
            </a:r>
            <a:r>
              <a:rPr lang="da-DK" sz="2000" b="1" dirty="0" err="1"/>
              <a:t>f.eks</a:t>
            </a:r>
            <a:r>
              <a:rPr lang="da-DK" sz="2000" b="1" dirty="0"/>
              <a:t>, kældre </a:t>
            </a:r>
          </a:p>
          <a:p>
            <a:pPr lvl="1"/>
            <a:endParaRPr lang="da-DK" sz="2000" b="1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a-DK" sz="2000" b="1" dirty="0"/>
              <a:t>Produktionsområder – hvor det kræver hurtig ”</a:t>
            </a:r>
            <a:r>
              <a:rPr lang="da-DK" sz="2000" b="1" i="1" dirty="0"/>
              <a:t>indsats</a:t>
            </a:r>
            <a:r>
              <a:rPr lang="da-DK" sz="20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5723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8036533" y="1720208"/>
            <a:ext cx="3780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Flame Detection Network Camera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036533" y="2082836"/>
            <a:ext cx="2542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DHI-HY-FT121LDP / DHI-HY-FT431LDP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8140402" y="2475661"/>
            <a:ext cx="3625864" cy="0"/>
          </a:xfrm>
          <a:prstGeom prst="line">
            <a:avLst/>
          </a:prstGeom>
          <a:ln w="19050">
            <a:solidFill>
              <a:srgbClr val="E738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667" l="4854" r="96117">
                        <a14:foregroundMark x1="32039" y1="28889" x2="32039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162" y="5855094"/>
            <a:ext cx="554216" cy="51571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214">
                        <a14:foregroundMark x1="54464" y1="44944" x2="54464" y2="44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066" y="5886536"/>
            <a:ext cx="599331" cy="47879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8552769" y="2591488"/>
            <a:ext cx="3264030" cy="755025"/>
            <a:chOff x="2744749" y="2059189"/>
            <a:chExt cx="3264030" cy="755025"/>
          </a:xfrm>
        </p:grpSpPr>
        <p:sp>
          <p:nvSpPr>
            <p:cNvPr id="42" name="TextBox 2"/>
            <p:cNvSpPr txBox="1"/>
            <p:nvPr/>
          </p:nvSpPr>
          <p:spPr>
            <a:xfrm>
              <a:off x="2752725" y="2352549"/>
              <a:ext cx="3256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Flame detection with cost-effective thermal technology up to 10 m</a:t>
              </a:r>
            </a:p>
          </p:txBody>
        </p:sp>
        <p:sp>
          <p:nvSpPr>
            <p:cNvPr id="43" name="TextBox 22"/>
            <p:cNvSpPr txBox="1"/>
            <p:nvPr/>
          </p:nvSpPr>
          <p:spPr>
            <a:xfrm>
              <a:off x="2744749" y="2059189"/>
              <a:ext cx="15519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2F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Flame Detection</a:t>
              </a:r>
              <a:endParaRPr lang="zh-CN" altLang="en-US" sz="1600" dirty="0">
                <a:solidFill>
                  <a:srgbClr val="FF2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402" y="2799372"/>
            <a:ext cx="363600" cy="36360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8577569" y="4248432"/>
            <a:ext cx="2501839" cy="786377"/>
            <a:chOff x="2722648" y="2112405"/>
            <a:chExt cx="2501839" cy="786377"/>
          </a:xfrm>
        </p:grpSpPr>
        <p:sp>
          <p:nvSpPr>
            <p:cNvPr id="46" name="TextBox 2"/>
            <p:cNvSpPr txBox="1"/>
            <p:nvPr/>
          </p:nvSpPr>
          <p:spPr>
            <a:xfrm>
              <a:off x="2722648" y="2406339"/>
              <a:ext cx="250183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00"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Help users know the real situation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on-site</a:t>
              </a:r>
            </a:p>
          </p:txBody>
        </p:sp>
        <p:sp>
          <p:nvSpPr>
            <p:cNvPr id="47" name="TextBox 22"/>
            <p:cNvSpPr txBox="1"/>
            <p:nvPr/>
          </p:nvSpPr>
          <p:spPr>
            <a:xfrm>
              <a:off x="2732257" y="2112405"/>
              <a:ext cx="1291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2F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Two-way Talk</a:t>
              </a:r>
              <a:endParaRPr lang="zh-CN" altLang="en-US" sz="1600" dirty="0">
                <a:solidFill>
                  <a:srgbClr val="FF2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530845" y="3405174"/>
            <a:ext cx="2463969" cy="785803"/>
            <a:chOff x="2744749" y="2059189"/>
            <a:chExt cx="2463969" cy="785803"/>
          </a:xfrm>
        </p:grpSpPr>
        <p:sp>
          <p:nvSpPr>
            <p:cNvPr id="49" name="TextBox 2"/>
            <p:cNvSpPr txBox="1"/>
            <p:nvPr/>
          </p:nvSpPr>
          <p:spPr>
            <a:xfrm>
              <a:off x="2752725" y="2352549"/>
              <a:ext cx="245599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Pinpoint and track the flame with</a:t>
              </a:r>
            </a:p>
            <a:p>
              <a:r>
                <a:rPr lang="en-US" altLang="zh-CN" sz="13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high accuracy</a:t>
              </a:r>
            </a:p>
          </p:txBody>
        </p:sp>
        <p:sp>
          <p:nvSpPr>
            <p:cNvPr id="50" name="TextBox 22"/>
            <p:cNvSpPr txBox="1"/>
            <p:nvPr/>
          </p:nvSpPr>
          <p:spPr>
            <a:xfrm>
              <a:off x="2744749" y="2059189"/>
              <a:ext cx="1750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2F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Intelligent Tracking</a:t>
              </a:r>
              <a:endParaRPr lang="zh-CN" altLang="en-US" sz="1600" dirty="0">
                <a:solidFill>
                  <a:srgbClr val="FF2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09" y="3701026"/>
            <a:ext cx="363600" cy="3636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774" y="4441777"/>
            <a:ext cx="422407" cy="42240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178" y="5280837"/>
            <a:ext cx="421200" cy="4212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8577761" y="5093172"/>
            <a:ext cx="2371675" cy="586322"/>
            <a:chOff x="2722648" y="2112405"/>
            <a:chExt cx="2371675" cy="586322"/>
          </a:xfrm>
        </p:grpSpPr>
        <p:sp>
          <p:nvSpPr>
            <p:cNvPr id="55" name="TextBox 2"/>
            <p:cNvSpPr txBox="1"/>
            <p:nvPr/>
          </p:nvSpPr>
          <p:spPr>
            <a:xfrm>
              <a:off x="2722648" y="2406339"/>
              <a:ext cx="23716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00"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Up to 90° flame detection range</a:t>
              </a:r>
            </a:p>
          </p:txBody>
        </p:sp>
        <p:sp>
          <p:nvSpPr>
            <p:cNvPr id="56" name="TextBox 22"/>
            <p:cNvSpPr txBox="1"/>
            <p:nvPr/>
          </p:nvSpPr>
          <p:spPr>
            <a:xfrm>
              <a:off x="2732257" y="2112405"/>
              <a:ext cx="2058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2F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Large Detection Range</a:t>
              </a:r>
              <a:endParaRPr lang="zh-CN" altLang="en-US" sz="1600" dirty="0">
                <a:solidFill>
                  <a:srgbClr val="FF2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1" y="1210074"/>
            <a:ext cx="7462603" cy="5647926"/>
            <a:chOff x="-1" y="1210074"/>
            <a:chExt cx="7462603" cy="5647926"/>
          </a:xfrm>
        </p:grpSpPr>
        <p:grpSp>
          <p:nvGrpSpPr>
            <p:cNvPr id="57" name="组合 56"/>
            <p:cNvGrpSpPr/>
            <p:nvPr/>
          </p:nvGrpSpPr>
          <p:grpSpPr>
            <a:xfrm>
              <a:off x="729762" y="1210074"/>
              <a:ext cx="6732840" cy="5063779"/>
              <a:chOff x="729762" y="1210074"/>
              <a:chExt cx="6732840" cy="506377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762" y="1688124"/>
                <a:ext cx="6732840" cy="448856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78569" y="4176346"/>
                <a:ext cx="2554398" cy="1450731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82476">
                <a:off x="1550222" y="4652760"/>
                <a:ext cx="224156" cy="209308"/>
              </a:xfrm>
              <a:prstGeom prst="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73507">
                <a:off x="1438704" y="4744709"/>
                <a:ext cx="553676" cy="314452"/>
              </a:xfrm>
              <a:prstGeom prst="rect">
                <a:avLst/>
              </a:prstGeom>
            </p:spPr>
          </p:pic>
          <p:sp>
            <p:nvSpPr>
              <p:cNvPr id="14" name="圆角矩形 13"/>
              <p:cNvSpPr/>
              <p:nvPr/>
            </p:nvSpPr>
            <p:spPr>
              <a:xfrm>
                <a:off x="2481538" y="5693645"/>
                <a:ext cx="2090462" cy="313151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zh-CN" sz="9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Attention! Flame Detected in Garage !</a:t>
                </a:r>
              </a:p>
              <a:p>
                <a:pPr algn="r"/>
                <a:r>
                  <a:rPr lang="en-US" altLang="zh-CN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4:31 pm</a:t>
                </a:r>
                <a:endParaRPr lang="zh-CN" alt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10682" y="5530402"/>
                <a:ext cx="544091" cy="338546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791909">
                <a:off x="1046973" y="1210074"/>
                <a:ext cx="5063779" cy="5063779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" y="4056683"/>
              <a:ext cx="2655277" cy="2801317"/>
            </a:xfrm>
            <a:prstGeom prst="rect">
              <a:avLst/>
            </a:prstGeom>
          </p:spPr>
        </p:pic>
      </p:grp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92323">
            <a:off x="1609222" y="4643096"/>
            <a:ext cx="104621" cy="976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82474">
            <a:off x="1448563" y="4751627"/>
            <a:ext cx="557538" cy="31664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236" y="4176346"/>
            <a:ext cx="2554398" cy="1450731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33" y="1695367"/>
            <a:ext cx="828610" cy="75923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4" name="副标题 19">
            <a:extLst>
              <a:ext uri="{FF2B5EF4-FFF2-40B4-BE49-F238E27FC236}">
                <a16:creationId xmlns:a16="http://schemas.microsoft.com/office/drawing/2014/main" id="{1EBAA382-B11F-BB48-9352-6D1322A1ABFD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8797284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AI-Fire Camera | Thermal Camera | </a:t>
            </a:r>
            <a:r>
              <a:rPr lang="en-US" altLang="zh-CN" sz="2400" dirty="0"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Garages – EV Charging 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18366-41D0-3575-6BA2-805BD7A87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副标题 19">
            <a:extLst>
              <a:ext uri="{FF2B5EF4-FFF2-40B4-BE49-F238E27FC236}">
                <a16:creationId xmlns:a16="http://schemas.microsoft.com/office/drawing/2014/main" id="{395A60E8-72CC-52AC-D430-837B75DD86EC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8797284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a-DK" altLang="zh-CN" sz="2400" dirty="0"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En54 kamera på produktions område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4" name="Smoker-23m.mov" descr="Smoker-23m.mov">
            <a:extLst>
              <a:ext uri="{FF2B5EF4-FFF2-40B4-BE49-F238E27FC236}">
                <a16:creationId xmlns:a16="http://schemas.microsoft.com/office/drawing/2014/main" id="{D6A8524F-2C64-115C-1C54-FED21B744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095" y="1364535"/>
            <a:ext cx="11277600" cy="4229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0223EB1-30C2-C761-9CAC-C24CA556B507}"/>
              </a:ext>
            </a:extLst>
          </p:cNvPr>
          <p:cNvSpPr txBox="1"/>
          <p:nvPr/>
        </p:nvSpPr>
        <p:spPr>
          <a:xfrm>
            <a:off x="842211" y="6240379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/>
              <a:t>Kilde: MOBOTIX kamera </a:t>
            </a:r>
          </a:p>
        </p:txBody>
      </p:sp>
    </p:spTree>
    <p:extLst>
      <p:ext uri="{BB962C8B-B14F-4D97-AF65-F5344CB8AC3E}">
        <p14:creationId xmlns:p14="http://schemas.microsoft.com/office/powerpoint/2010/main" val="363858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C399C-81C4-4B07-4434-9B05020FE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副标题 19">
            <a:extLst>
              <a:ext uri="{FF2B5EF4-FFF2-40B4-BE49-F238E27FC236}">
                <a16:creationId xmlns:a16="http://schemas.microsoft.com/office/drawing/2014/main" id="{102B2E82-4257-02E2-38E3-D689A15A0516}"/>
              </a:ext>
            </a:extLst>
          </p:cNvPr>
          <p:cNvSpPr txBox="1">
            <a:spLocks/>
          </p:cNvSpPr>
          <p:nvPr/>
        </p:nvSpPr>
        <p:spPr>
          <a:xfrm>
            <a:off x="417095" y="215510"/>
            <a:ext cx="8797284" cy="59457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Myriad Pro" panose="020B050303040302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a-DK" altLang="zh-CN" sz="2400" dirty="0">
                <a:latin typeface="Calibri" panose="020F0502020204030204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En54 kamera på produktions område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E17CA15-C806-2935-88B7-921AA8E35A97}"/>
              </a:ext>
            </a:extLst>
          </p:cNvPr>
          <p:cNvSpPr txBox="1"/>
          <p:nvPr/>
        </p:nvSpPr>
        <p:spPr>
          <a:xfrm>
            <a:off x="417095" y="1058779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Film fra Morten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9CC713B-70BB-99D8-4CC9-81FDAAD02B72}"/>
              </a:ext>
            </a:extLst>
          </p:cNvPr>
          <p:cNvSpPr txBox="1"/>
          <p:nvPr/>
        </p:nvSpPr>
        <p:spPr>
          <a:xfrm>
            <a:off x="842211" y="6240379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/>
              <a:t>Kilde: MOBOTIX kamera </a:t>
            </a:r>
          </a:p>
        </p:txBody>
      </p:sp>
      <p:pic>
        <p:nvPicPr>
          <p:cNvPr id="2" name="IMG_5228">
            <a:hlinkClick r:id="" action="ppaction://media"/>
            <a:extLst>
              <a:ext uri="{FF2B5EF4-FFF2-40B4-BE49-F238E27FC236}">
                <a16:creationId xmlns:a16="http://schemas.microsoft.com/office/drawing/2014/main" id="{035A51C3-0057-3AA7-E9C8-26045E321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475" y="968375"/>
            <a:ext cx="2867025" cy="50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40941</TotalTime>
  <Words>817</Words>
  <Application>Microsoft Office PowerPoint</Application>
  <PresentationFormat>Widescreen</PresentationFormat>
  <Paragraphs>167</Paragraphs>
  <Slides>12</Slides>
  <Notes>4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Microsoft YaHei</vt:lpstr>
      <vt:lpstr>Microsoft YaHei</vt:lpstr>
      <vt:lpstr>Arial</vt:lpstr>
      <vt:lpstr>Calibri</vt:lpstr>
      <vt:lpstr>Myriad Pro</vt:lpstr>
      <vt:lpstr>Wingdings</vt:lpstr>
      <vt:lpstr>Office 主题​​</vt:lpstr>
      <vt:lpstr>自定义设计方案</vt:lpstr>
      <vt:lpstr>1_Office 主题​​</vt:lpstr>
      <vt:lpstr>1_自定义设计方案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陈英杰</dc:creator>
  <cp:lastModifiedBy>Jan Julin Nielsen</cp:lastModifiedBy>
  <cp:revision>1321</cp:revision>
  <dcterms:created xsi:type="dcterms:W3CDTF">2021-05-11T03:18:50Z</dcterms:created>
  <dcterms:modified xsi:type="dcterms:W3CDTF">2025-08-26T05:17:57Z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HWMT_d46a6755">
    <vt:lpwstr>f24565aa_mFV3xz84Kik0OMpPlnv8qVlO+7E=_8QYrr1h9fm1oVcUczxyW+hzls03hGs0OHTL9fL99er3g0i0if2I3Si0R0GhFZkOh9CVevVajs2SHUZb/9UnlWo3qQfpFOMyzcYRnQKv9nF2/ZVo=_63157537</vt:lpwstr>
  </property>
</Properties>
</file>