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" r:id="rId4"/>
    <p:sldId id="280" r:id="rId5"/>
    <p:sldId id="278" r:id="rId6"/>
    <p:sldId id="2147471200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147471215" r:id="rId17"/>
    <p:sldId id="2147471202" r:id="rId18"/>
    <p:sldId id="2147471201" r:id="rId19"/>
    <p:sldId id="2147471203" r:id="rId20"/>
    <p:sldId id="2147471204" r:id="rId21"/>
    <p:sldId id="268" r:id="rId22"/>
    <p:sldId id="267" r:id="rId23"/>
    <p:sldId id="281" r:id="rId24"/>
    <p:sldId id="282" r:id="rId25"/>
    <p:sldId id="283" r:id="rId26"/>
    <p:sldId id="286" r:id="rId27"/>
    <p:sldId id="2147471214" r:id="rId28"/>
    <p:sldId id="269" r:id="rId29"/>
    <p:sldId id="270" r:id="rId30"/>
    <p:sldId id="271" r:id="rId31"/>
    <p:sldId id="273" r:id="rId32"/>
    <p:sldId id="272" r:id="rId33"/>
    <p:sldId id="274" r:id="rId34"/>
    <p:sldId id="275" r:id="rId35"/>
    <p:sldId id="276" r:id="rId36"/>
    <p:sldId id="277" r:id="rId37"/>
    <p:sldId id="2147471213" r:id="rId38"/>
    <p:sldId id="2147471205" r:id="rId39"/>
    <p:sldId id="2147471206" r:id="rId40"/>
    <p:sldId id="2147471207" r:id="rId41"/>
    <p:sldId id="2147471208" r:id="rId42"/>
    <p:sldId id="2147471209" r:id="rId43"/>
    <p:sldId id="2147471210" r:id="rId44"/>
    <p:sldId id="2147471211" r:id="rId45"/>
    <p:sldId id="2147471212" r:id="rId4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0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1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6C15E-C4D0-0167-C41C-509A2E0EF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B67EA-DDBF-2A53-351C-E6A882AD7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cxnSp>
        <p:nvCxnSpPr>
          <p:cNvPr id="8" name="Lige forbindelse 8">
            <a:extLst>
              <a:ext uri="{FF2B5EF4-FFF2-40B4-BE49-F238E27FC236}">
                <a16:creationId xmlns:a16="http://schemas.microsoft.com/office/drawing/2014/main" id="{C0C5D4AE-8B0C-23F6-BE3E-58A7F2B7EFD9}"/>
              </a:ext>
            </a:extLst>
          </p:cNvPr>
          <p:cNvCxnSpPr>
            <a:cxnSpLocks/>
          </p:cNvCxnSpPr>
          <p:nvPr userDrawn="1"/>
        </p:nvCxnSpPr>
        <p:spPr>
          <a:xfrm>
            <a:off x="0" y="6537147"/>
            <a:ext cx="12192000" cy="0"/>
          </a:xfrm>
          <a:prstGeom prst="line">
            <a:avLst/>
          </a:prstGeom>
          <a:ln w="38100">
            <a:solidFill>
              <a:srgbClr val="E83D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727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1C6DF-2EAD-4451-6EB8-EDEFFD6E0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38DA9-AE3A-6799-79FE-53FF43F93C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pic>
        <p:nvPicPr>
          <p:cNvPr id="7" name="Billede 3">
            <a:extLst>
              <a:ext uri="{FF2B5EF4-FFF2-40B4-BE49-F238E27FC236}">
                <a16:creationId xmlns:a16="http://schemas.microsoft.com/office/drawing/2014/main" id="{5AFE6970-2379-BA6B-E245-8657D84FF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25" y="5899332"/>
            <a:ext cx="2401219" cy="943723"/>
          </a:xfrm>
          <a:prstGeom prst="rect">
            <a:avLst/>
          </a:prstGeom>
        </p:spPr>
      </p:pic>
      <p:cxnSp>
        <p:nvCxnSpPr>
          <p:cNvPr id="8" name="Lige forbindelse 8">
            <a:extLst>
              <a:ext uri="{FF2B5EF4-FFF2-40B4-BE49-F238E27FC236}">
                <a16:creationId xmlns:a16="http://schemas.microsoft.com/office/drawing/2014/main" id="{1677DDF5-7D45-E300-2C37-4AF842092740}"/>
              </a:ext>
            </a:extLst>
          </p:cNvPr>
          <p:cNvCxnSpPr>
            <a:cxnSpLocks/>
          </p:cNvCxnSpPr>
          <p:nvPr userDrawn="1"/>
        </p:nvCxnSpPr>
        <p:spPr>
          <a:xfrm>
            <a:off x="0" y="6534674"/>
            <a:ext cx="8867775" cy="0"/>
          </a:xfrm>
          <a:prstGeom prst="line">
            <a:avLst/>
          </a:prstGeom>
          <a:ln w="38100">
            <a:solidFill>
              <a:srgbClr val="E83D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Lige forbindelse 41">
            <a:extLst>
              <a:ext uri="{FF2B5EF4-FFF2-40B4-BE49-F238E27FC236}">
                <a16:creationId xmlns:a16="http://schemas.microsoft.com/office/drawing/2014/main" id="{C4E0D7BF-F2CE-9D48-081B-074E20B03C09}"/>
              </a:ext>
            </a:extLst>
          </p:cNvPr>
          <p:cNvCxnSpPr>
            <a:cxnSpLocks/>
          </p:cNvCxnSpPr>
          <p:nvPr userDrawn="1"/>
        </p:nvCxnSpPr>
        <p:spPr>
          <a:xfrm>
            <a:off x="11305250" y="6534674"/>
            <a:ext cx="886750" cy="2473"/>
          </a:xfrm>
          <a:prstGeom prst="line">
            <a:avLst/>
          </a:prstGeom>
          <a:ln w="38100">
            <a:solidFill>
              <a:srgbClr val="E83D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10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0D7BCB-5C2B-FFE2-0AF6-48197D9919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3DC89D-76F8-2BD9-B776-8AF49DF8E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pic>
        <p:nvPicPr>
          <p:cNvPr id="7" name="Billede 3">
            <a:extLst>
              <a:ext uri="{FF2B5EF4-FFF2-40B4-BE49-F238E27FC236}">
                <a16:creationId xmlns:a16="http://schemas.microsoft.com/office/drawing/2014/main" id="{CA7FC951-BF45-A7CA-3381-82F7F64D0F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25" y="5899332"/>
            <a:ext cx="2401219" cy="943723"/>
          </a:xfrm>
          <a:prstGeom prst="rect">
            <a:avLst/>
          </a:prstGeom>
        </p:spPr>
      </p:pic>
      <p:cxnSp>
        <p:nvCxnSpPr>
          <p:cNvPr id="8" name="Lige forbindelse 8">
            <a:extLst>
              <a:ext uri="{FF2B5EF4-FFF2-40B4-BE49-F238E27FC236}">
                <a16:creationId xmlns:a16="http://schemas.microsoft.com/office/drawing/2014/main" id="{E2D54E08-92EA-F7D8-F7E9-FC7C30BC2F3E}"/>
              </a:ext>
            </a:extLst>
          </p:cNvPr>
          <p:cNvCxnSpPr>
            <a:cxnSpLocks/>
          </p:cNvCxnSpPr>
          <p:nvPr userDrawn="1"/>
        </p:nvCxnSpPr>
        <p:spPr>
          <a:xfrm>
            <a:off x="0" y="6534674"/>
            <a:ext cx="8867775" cy="0"/>
          </a:xfrm>
          <a:prstGeom prst="line">
            <a:avLst/>
          </a:prstGeom>
          <a:ln w="38100">
            <a:solidFill>
              <a:srgbClr val="E83D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Lige forbindelse 41">
            <a:extLst>
              <a:ext uri="{FF2B5EF4-FFF2-40B4-BE49-F238E27FC236}">
                <a16:creationId xmlns:a16="http://schemas.microsoft.com/office/drawing/2014/main" id="{4EDEAD00-25D2-5958-FD74-3D6709DC4E6C}"/>
              </a:ext>
            </a:extLst>
          </p:cNvPr>
          <p:cNvCxnSpPr>
            <a:cxnSpLocks/>
          </p:cNvCxnSpPr>
          <p:nvPr userDrawn="1"/>
        </p:nvCxnSpPr>
        <p:spPr>
          <a:xfrm>
            <a:off x="11305250" y="6534674"/>
            <a:ext cx="886750" cy="2473"/>
          </a:xfrm>
          <a:prstGeom prst="line">
            <a:avLst/>
          </a:prstGeom>
          <a:ln w="38100">
            <a:solidFill>
              <a:srgbClr val="E83D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322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 på lysbilled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</p:spPr>
        <p:txBody>
          <a:bodyPr/>
          <a:lstStyle/>
          <a:p>
            <a:r>
              <a:t>Titel på lysbillede</a:t>
            </a:r>
          </a:p>
        </p:txBody>
      </p:sp>
      <p:sp>
        <p:nvSpPr>
          <p:cNvPr id="43" name="Brødtekst, niveau e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1186481"/>
            <a:ext cx="10985500" cy="46739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654050" indent="-349250" defTabSz="412750">
              <a:lnSpc>
                <a:spcPct val="100000"/>
              </a:lnSpc>
              <a:spcBef>
                <a:spcPts val="0"/>
              </a:spcBef>
              <a:defRPr sz="2750" b="1"/>
            </a:lvl2pPr>
            <a:lvl3pPr marL="958850" indent="-349250" defTabSz="412750">
              <a:lnSpc>
                <a:spcPct val="100000"/>
              </a:lnSpc>
              <a:spcBef>
                <a:spcPts val="0"/>
              </a:spcBef>
              <a:defRPr sz="2750" b="1"/>
            </a:lvl3pPr>
            <a:lvl4pPr marL="1263650" indent="-349250" defTabSz="412750">
              <a:lnSpc>
                <a:spcPct val="100000"/>
              </a:lnSpc>
              <a:spcBef>
                <a:spcPts val="0"/>
              </a:spcBef>
              <a:defRPr sz="2750" b="1"/>
            </a:lvl4pPr>
            <a:lvl5pPr marL="1568450" indent="-349250" defTabSz="412750">
              <a:lnSpc>
                <a:spcPct val="100000"/>
              </a:lnSpc>
              <a:spcBef>
                <a:spcPts val="0"/>
              </a:spcBef>
              <a:defRPr sz="2750" b="1"/>
            </a:lvl5pPr>
          </a:lstStyle>
          <a:p>
            <a:r>
              <a:t>Undertitel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Brødtekst, niveau et…"/>
          <p:cNvSpPr txBox="1">
            <a:spLocks noGrp="1"/>
          </p:cNvSpPr>
          <p:nvPr>
            <p:ph type="body" idx="21" hasCustomPrompt="1"/>
          </p:nvPr>
        </p:nvSpPr>
        <p:spPr>
          <a:xfrm>
            <a:off x="603250" y="2124252"/>
            <a:ext cx="10985500" cy="4128007"/>
          </a:xfrm>
          <a:prstGeom prst="rect">
            <a:avLst/>
          </a:prstGeom>
        </p:spPr>
        <p:txBody>
          <a:bodyPr numCol="1" spcCol="38100"/>
          <a:lstStyle/>
          <a:p>
            <a:r>
              <a:t>Punktopstillet tekst på lysbillede</a:t>
            </a:r>
          </a:p>
        </p:txBody>
      </p:sp>
      <p:sp>
        <p:nvSpPr>
          <p:cNvPr id="45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050859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7D40B-A077-C52A-2C8E-166ADEFB9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33BBC-BD48-6AB3-B1BF-95CB30DCF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pic>
        <p:nvPicPr>
          <p:cNvPr id="7" name="Billede 3">
            <a:extLst>
              <a:ext uri="{FF2B5EF4-FFF2-40B4-BE49-F238E27FC236}">
                <a16:creationId xmlns:a16="http://schemas.microsoft.com/office/drawing/2014/main" id="{FC2667A0-01E6-BB65-A436-D34B6E5A60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25" y="5899332"/>
            <a:ext cx="2401219" cy="943723"/>
          </a:xfrm>
          <a:prstGeom prst="rect">
            <a:avLst/>
          </a:prstGeom>
        </p:spPr>
      </p:pic>
      <p:cxnSp>
        <p:nvCxnSpPr>
          <p:cNvPr id="8" name="Lige forbindelse 8">
            <a:extLst>
              <a:ext uri="{FF2B5EF4-FFF2-40B4-BE49-F238E27FC236}">
                <a16:creationId xmlns:a16="http://schemas.microsoft.com/office/drawing/2014/main" id="{44FB27CA-BC73-309F-D80A-2E9ED22972D0}"/>
              </a:ext>
            </a:extLst>
          </p:cNvPr>
          <p:cNvCxnSpPr>
            <a:cxnSpLocks/>
          </p:cNvCxnSpPr>
          <p:nvPr userDrawn="1"/>
        </p:nvCxnSpPr>
        <p:spPr>
          <a:xfrm>
            <a:off x="0" y="6534674"/>
            <a:ext cx="8867775" cy="0"/>
          </a:xfrm>
          <a:prstGeom prst="line">
            <a:avLst/>
          </a:prstGeom>
          <a:ln w="38100">
            <a:solidFill>
              <a:srgbClr val="E83D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Lige forbindelse 41">
            <a:extLst>
              <a:ext uri="{FF2B5EF4-FFF2-40B4-BE49-F238E27FC236}">
                <a16:creationId xmlns:a16="http://schemas.microsoft.com/office/drawing/2014/main" id="{84D6800B-A4F0-B9D0-1F22-DDAB44EB2366}"/>
              </a:ext>
            </a:extLst>
          </p:cNvPr>
          <p:cNvCxnSpPr>
            <a:cxnSpLocks/>
          </p:cNvCxnSpPr>
          <p:nvPr userDrawn="1"/>
        </p:nvCxnSpPr>
        <p:spPr>
          <a:xfrm>
            <a:off x="11305250" y="6534674"/>
            <a:ext cx="886750" cy="2473"/>
          </a:xfrm>
          <a:prstGeom prst="line">
            <a:avLst/>
          </a:prstGeom>
          <a:ln w="38100">
            <a:solidFill>
              <a:srgbClr val="E83D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55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31F19-4904-336E-39A2-BE664D9CD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336F5-6B81-4AF6-DE4D-2B177F6BD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Billede 3">
            <a:extLst>
              <a:ext uri="{FF2B5EF4-FFF2-40B4-BE49-F238E27FC236}">
                <a16:creationId xmlns:a16="http://schemas.microsoft.com/office/drawing/2014/main" id="{32C7C25C-A850-65F2-C1E9-0B7974F1A4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25" y="5899332"/>
            <a:ext cx="2401219" cy="943723"/>
          </a:xfrm>
          <a:prstGeom prst="rect">
            <a:avLst/>
          </a:prstGeom>
        </p:spPr>
      </p:pic>
      <p:cxnSp>
        <p:nvCxnSpPr>
          <p:cNvPr id="11" name="Lige forbindelse 8">
            <a:extLst>
              <a:ext uri="{FF2B5EF4-FFF2-40B4-BE49-F238E27FC236}">
                <a16:creationId xmlns:a16="http://schemas.microsoft.com/office/drawing/2014/main" id="{6207FE40-D095-DC38-E256-DEA488BEC370}"/>
              </a:ext>
            </a:extLst>
          </p:cNvPr>
          <p:cNvCxnSpPr>
            <a:cxnSpLocks/>
          </p:cNvCxnSpPr>
          <p:nvPr userDrawn="1"/>
        </p:nvCxnSpPr>
        <p:spPr>
          <a:xfrm>
            <a:off x="0" y="6534674"/>
            <a:ext cx="8867775" cy="0"/>
          </a:xfrm>
          <a:prstGeom prst="line">
            <a:avLst/>
          </a:prstGeom>
          <a:ln w="38100">
            <a:solidFill>
              <a:srgbClr val="E83D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Lige forbindelse 41">
            <a:extLst>
              <a:ext uri="{FF2B5EF4-FFF2-40B4-BE49-F238E27FC236}">
                <a16:creationId xmlns:a16="http://schemas.microsoft.com/office/drawing/2014/main" id="{92C015DF-82C8-D838-EA2E-5E7AE8BCABEF}"/>
              </a:ext>
            </a:extLst>
          </p:cNvPr>
          <p:cNvCxnSpPr>
            <a:cxnSpLocks/>
          </p:cNvCxnSpPr>
          <p:nvPr userDrawn="1"/>
        </p:nvCxnSpPr>
        <p:spPr>
          <a:xfrm>
            <a:off x="11305250" y="6534674"/>
            <a:ext cx="886750" cy="2473"/>
          </a:xfrm>
          <a:prstGeom prst="line">
            <a:avLst/>
          </a:prstGeom>
          <a:ln w="38100">
            <a:solidFill>
              <a:srgbClr val="E83D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73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11789-0837-385B-9856-F754A3087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3A0FE-746F-BC50-C07E-F42E9BF3D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B77974-B57A-43F7-9D87-E2CA7764E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pic>
        <p:nvPicPr>
          <p:cNvPr id="11" name="Billede 3">
            <a:extLst>
              <a:ext uri="{FF2B5EF4-FFF2-40B4-BE49-F238E27FC236}">
                <a16:creationId xmlns:a16="http://schemas.microsoft.com/office/drawing/2014/main" id="{2B7B9BA9-4A2C-AB21-7521-CE33C6398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25" y="5899332"/>
            <a:ext cx="2401219" cy="943723"/>
          </a:xfrm>
          <a:prstGeom prst="rect">
            <a:avLst/>
          </a:prstGeom>
        </p:spPr>
      </p:pic>
      <p:cxnSp>
        <p:nvCxnSpPr>
          <p:cNvPr id="12" name="Lige forbindelse 8">
            <a:extLst>
              <a:ext uri="{FF2B5EF4-FFF2-40B4-BE49-F238E27FC236}">
                <a16:creationId xmlns:a16="http://schemas.microsoft.com/office/drawing/2014/main" id="{268B3A6F-E8D8-353E-0E36-DC239A19FAF0}"/>
              </a:ext>
            </a:extLst>
          </p:cNvPr>
          <p:cNvCxnSpPr>
            <a:cxnSpLocks/>
          </p:cNvCxnSpPr>
          <p:nvPr userDrawn="1"/>
        </p:nvCxnSpPr>
        <p:spPr>
          <a:xfrm>
            <a:off x="0" y="6534674"/>
            <a:ext cx="8867775" cy="0"/>
          </a:xfrm>
          <a:prstGeom prst="line">
            <a:avLst/>
          </a:prstGeom>
          <a:ln w="38100">
            <a:solidFill>
              <a:srgbClr val="E83D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Lige forbindelse 41">
            <a:extLst>
              <a:ext uri="{FF2B5EF4-FFF2-40B4-BE49-F238E27FC236}">
                <a16:creationId xmlns:a16="http://schemas.microsoft.com/office/drawing/2014/main" id="{7CCE2767-C4DE-D9E5-7ABB-5403622F8C45}"/>
              </a:ext>
            </a:extLst>
          </p:cNvPr>
          <p:cNvCxnSpPr>
            <a:cxnSpLocks/>
          </p:cNvCxnSpPr>
          <p:nvPr userDrawn="1"/>
        </p:nvCxnSpPr>
        <p:spPr>
          <a:xfrm>
            <a:off x="11305250" y="6534674"/>
            <a:ext cx="886750" cy="2473"/>
          </a:xfrm>
          <a:prstGeom prst="line">
            <a:avLst/>
          </a:prstGeom>
          <a:ln w="38100">
            <a:solidFill>
              <a:srgbClr val="E83D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953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8D897-2C07-3370-84DB-8506F6F29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9A15E-A027-B018-405B-14DAA14FA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C24C0-F0DC-7F1B-44DD-F8F7B5DFC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156CD5-33B0-089B-7D02-0153242C74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3F9DD3-EEAC-EFDB-7845-616F8A17B3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pic>
        <p:nvPicPr>
          <p:cNvPr id="13" name="Billede 3">
            <a:extLst>
              <a:ext uri="{FF2B5EF4-FFF2-40B4-BE49-F238E27FC236}">
                <a16:creationId xmlns:a16="http://schemas.microsoft.com/office/drawing/2014/main" id="{4E382DB3-9B9B-82A1-44ED-50B089EDD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25" y="5899332"/>
            <a:ext cx="2401219" cy="943723"/>
          </a:xfrm>
          <a:prstGeom prst="rect">
            <a:avLst/>
          </a:prstGeom>
        </p:spPr>
      </p:pic>
      <p:cxnSp>
        <p:nvCxnSpPr>
          <p:cNvPr id="14" name="Lige forbindelse 8">
            <a:extLst>
              <a:ext uri="{FF2B5EF4-FFF2-40B4-BE49-F238E27FC236}">
                <a16:creationId xmlns:a16="http://schemas.microsoft.com/office/drawing/2014/main" id="{158ED8EC-ACAF-217C-4D24-4CC640B18DDB}"/>
              </a:ext>
            </a:extLst>
          </p:cNvPr>
          <p:cNvCxnSpPr>
            <a:cxnSpLocks/>
          </p:cNvCxnSpPr>
          <p:nvPr userDrawn="1"/>
        </p:nvCxnSpPr>
        <p:spPr>
          <a:xfrm>
            <a:off x="0" y="6534674"/>
            <a:ext cx="8867775" cy="0"/>
          </a:xfrm>
          <a:prstGeom prst="line">
            <a:avLst/>
          </a:prstGeom>
          <a:ln w="38100">
            <a:solidFill>
              <a:srgbClr val="E83D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Lige forbindelse 41">
            <a:extLst>
              <a:ext uri="{FF2B5EF4-FFF2-40B4-BE49-F238E27FC236}">
                <a16:creationId xmlns:a16="http://schemas.microsoft.com/office/drawing/2014/main" id="{EB1E67F5-40D1-7800-66CD-08B31BF5EB21}"/>
              </a:ext>
            </a:extLst>
          </p:cNvPr>
          <p:cNvCxnSpPr>
            <a:cxnSpLocks/>
          </p:cNvCxnSpPr>
          <p:nvPr userDrawn="1"/>
        </p:nvCxnSpPr>
        <p:spPr>
          <a:xfrm>
            <a:off x="11305250" y="6534674"/>
            <a:ext cx="886750" cy="2473"/>
          </a:xfrm>
          <a:prstGeom prst="line">
            <a:avLst/>
          </a:prstGeom>
          <a:ln w="38100">
            <a:solidFill>
              <a:srgbClr val="E83D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802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2BD32-0254-E403-E0EF-228AEEF25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pic>
        <p:nvPicPr>
          <p:cNvPr id="9" name="Billede 3">
            <a:extLst>
              <a:ext uri="{FF2B5EF4-FFF2-40B4-BE49-F238E27FC236}">
                <a16:creationId xmlns:a16="http://schemas.microsoft.com/office/drawing/2014/main" id="{78068F2C-EE2C-C225-DD8D-F0AE7F91EC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25" y="5899332"/>
            <a:ext cx="2401219" cy="943723"/>
          </a:xfrm>
          <a:prstGeom prst="rect">
            <a:avLst/>
          </a:prstGeom>
        </p:spPr>
      </p:pic>
      <p:cxnSp>
        <p:nvCxnSpPr>
          <p:cNvPr id="10" name="Lige forbindelse 8">
            <a:extLst>
              <a:ext uri="{FF2B5EF4-FFF2-40B4-BE49-F238E27FC236}">
                <a16:creationId xmlns:a16="http://schemas.microsoft.com/office/drawing/2014/main" id="{6867065D-835D-2097-CDC6-F468CECD498C}"/>
              </a:ext>
            </a:extLst>
          </p:cNvPr>
          <p:cNvCxnSpPr>
            <a:cxnSpLocks/>
          </p:cNvCxnSpPr>
          <p:nvPr userDrawn="1"/>
        </p:nvCxnSpPr>
        <p:spPr>
          <a:xfrm>
            <a:off x="0" y="6534674"/>
            <a:ext cx="8867775" cy="0"/>
          </a:xfrm>
          <a:prstGeom prst="line">
            <a:avLst/>
          </a:prstGeom>
          <a:ln w="38100">
            <a:solidFill>
              <a:srgbClr val="E83D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Lige forbindelse 41">
            <a:extLst>
              <a:ext uri="{FF2B5EF4-FFF2-40B4-BE49-F238E27FC236}">
                <a16:creationId xmlns:a16="http://schemas.microsoft.com/office/drawing/2014/main" id="{400C4F60-6DEB-D025-3766-F35EDD948113}"/>
              </a:ext>
            </a:extLst>
          </p:cNvPr>
          <p:cNvCxnSpPr>
            <a:cxnSpLocks/>
          </p:cNvCxnSpPr>
          <p:nvPr userDrawn="1"/>
        </p:nvCxnSpPr>
        <p:spPr>
          <a:xfrm>
            <a:off x="11305250" y="6534674"/>
            <a:ext cx="886750" cy="2473"/>
          </a:xfrm>
          <a:prstGeom prst="line">
            <a:avLst/>
          </a:prstGeom>
          <a:ln w="38100">
            <a:solidFill>
              <a:srgbClr val="E83D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527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3">
            <a:extLst>
              <a:ext uri="{FF2B5EF4-FFF2-40B4-BE49-F238E27FC236}">
                <a16:creationId xmlns:a16="http://schemas.microsoft.com/office/drawing/2014/main" id="{569B1E32-DA4F-9690-7579-A813F6B737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25" y="5899332"/>
            <a:ext cx="2401219" cy="943723"/>
          </a:xfrm>
          <a:prstGeom prst="rect">
            <a:avLst/>
          </a:prstGeom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EFA1C820-8847-FCCE-AE6E-7776BCE53B06}"/>
              </a:ext>
            </a:extLst>
          </p:cNvPr>
          <p:cNvCxnSpPr>
            <a:cxnSpLocks/>
          </p:cNvCxnSpPr>
          <p:nvPr userDrawn="1"/>
        </p:nvCxnSpPr>
        <p:spPr>
          <a:xfrm>
            <a:off x="0" y="6534674"/>
            <a:ext cx="8867775" cy="0"/>
          </a:xfrm>
          <a:prstGeom prst="line">
            <a:avLst/>
          </a:prstGeom>
          <a:ln w="38100">
            <a:solidFill>
              <a:srgbClr val="E83D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Lige forbindelse 41">
            <a:extLst>
              <a:ext uri="{FF2B5EF4-FFF2-40B4-BE49-F238E27FC236}">
                <a16:creationId xmlns:a16="http://schemas.microsoft.com/office/drawing/2014/main" id="{B72E1C6C-4F7F-D819-5CAB-A5167A83D4FE}"/>
              </a:ext>
            </a:extLst>
          </p:cNvPr>
          <p:cNvCxnSpPr>
            <a:cxnSpLocks/>
          </p:cNvCxnSpPr>
          <p:nvPr userDrawn="1"/>
        </p:nvCxnSpPr>
        <p:spPr>
          <a:xfrm>
            <a:off x="11305250" y="6534674"/>
            <a:ext cx="886750" cy="2473"/>
          </a:xfrm>
          <a:prstGeom prst="line">
            <a:avLst/>
          </a:prstGeom>
          <a:ln w="38100">
            <a:solidFill>
              <a:srgbClr val="E83D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431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35F58-3660-AC26-D98E-50BF9AD51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E9849-4A99-FA47-4955-4E171A2E2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56872D-BF46-6876-D910-1A244E981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Billede 3">
            <a:extLst>
              <a:ext uri="{FF2B5EF4-FFF2-40B4-BE49-F238E27FC236}">
                <a16:creationId xmlns:a16="http://schemas.microsoft.com/office/drawing/2014/main" id="{57EA2662-633D-997C-C09B-1D8A60FE43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25" y="5899332"/>
            <a:ext cx="2401219" cy="943723"/>
          </a:xfrm>
          <a:prstGeom prst="rect">
            <a:avLst/>
          </a:prstGeom>
        </p:spPr>
      </p:pic>
      <p:cxnSp>
        <p:nvCxnSpPr>
          <p:cNvPr id="12" name="Lige forbindelse 8">
            <a:extLst>
              <a:ext uri="{FF2B5EF4-FFF2-40B4-BE49-F238E27FC236}">
                <a16:creationId xmlns:a16="http://schemas.microsoft.com/office/drawing/2014/main" id="{2AC573E5-57BA-8854-4556-E457021435CF}"/>
              </a:ext>
            </a:extLst>
          </p:cNvPr>
          <p:cNvCxnSpPr>
            <a:cxnSpLocks/>
          </p:cNvCxnSpPr>
          <p:nvPr userDrawn="1"/>
        </p:nvCxnSpPr>
        <p:spPr>
          <a:xfrm>
            <a:off x="0" y="6534674"/>
            <a:ext cx="8867775" cy="0"/>
          </a:xfrm>
          <a:prstGeom prst="line">
            <a:avLst/>
          </a:prstGeom>
          <a:ln w="38100">
            <a:solidFill>
              <a:srgbClr val="E83D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Lige forbindelse 41">
            <a:extLst>
              <a:ext uri="{FF2B5EF4-FFF2-40B4-BE49-F238E27FC236}">
                <a16:creationId xmlns:a16="http://schemas.microsoft.com/office/drawing/2014/main" id="{CEC51471-9924-920C-610E-209995FE059D}"/>
              </a:ext>
            </a:extLst>
          </p:cNvPr>
          <p:cNvCxnSpPr>
            <a:cxnSpLocks/>
          </p:cNvCxnSpPr>
          <p:nvPr userDrawn="1"/>
        </p:nvCxnSpPr>
        <p:spPr>
          <a:xfrm>
            <a:off x="11305250" y="6534674"/>
            <a:ext cx="886750" cy="2473"/>
          </a:xfrm>
          <a:prstGeom prst="line">
            <a:avLst/>
          </a:prstGeom>
          <a:ln w="38100">
            <a:solidFill>
              <a:srgbClr val="E83D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89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00A3C-F19B-9B94-6E44-FB2FC09A9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39E31D-A56E-2020-2224-4D7113B845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03C56-DC43-F443-B246-B75CC5FB5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Billede 3">
            <a:extLst>
              <a:ext uri="{FF2B5EF4-FFF2-40B4-BE49-F238E27FC236}">
                <a16:creationId xmlns:a16="http://schemas.microsoft.com/office/drawing/2014/main" id="{C7A902EA-69EC-CEA7-4D2B-9133D0D22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25" y="5899332"/>
            <a:ext cx="2401219" cy="943723"/>
          </a:xfrm>
          <a:prstGeom prst="rect">
            <a:avLst/>
          </a:prstGeom>
        </p:spPr>
      </p:pic>
      <p:cxnSp>
        <p:nvCxnSpPr>
          <p:cNvPr id="12" name="Lige forbindelse 8">
            <a:extLst>
              <a:ext uri="{FF2B5EF4-FFF2-40B4-BE49-F238E27FC236}">
                <a16:creationId xmlns:a16="http://schemas.microsoft.com/office/drawing/2014/main" id="{309EAC97-F781-46A6-C609-D533D2DA70AE}"/>
              </a:ext>
            </a:extLst>
          </p:cNvPr>
          <p:cNvCxnSpPr>
            <a:cxnSpLocks/>
          </p:cNvCxnSpPr>
          <p:nvPr userDrawn="1"/>
        </p:nvCxnSpPr>
        <p:spPr>
          <a:xfrm>
            <a:off x="0" y="6534674"/>
            <a:ext cx="8867775" cy="0"/>
          </a:xfrm>
          <a:prstGeom prst="line">
            <a:avLst/>
          </a:prstGeom>
          <a:ln w="38100">
            <a:solidFill>
              <a:srgbClr val="E83D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Lige forbindelse 41">
            <a:extLst>
              <a:ext uri="{FF2B5EF4-FFF2-40B4-BE49-F238E27FC236}">
                <a16:creationId xmlns:a16="http://schemas.microsoft.com/office/drawing/2014/main" id="{EFB8EAF3-2367-2421-80B3-E4294AF00496}"/>
              </a:ext>
            </a:extLst>
          </p:cNvPr>
          <p:cNvCxnSpPr>
            <a:cxnSpLocks/>
          </p:cNvCxnSpPr>
          <p:nvPr userDrawn="1"/>
        </p:nvCxnSpPr>
        <p:spPr>
          <a:xfrm>
            <a:off x="11305250" y="6534674"/>
            <a:ext cx="886750" cy="2473"/>
          </a:xfrm>
          <a:prstGeom prst="line">
            <a:avLst/>
          </a:prstGeom>
          <a:ln w="38100">
            <a:solidFill>
              <a:srgbClr val="E83D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167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7C51E4-3108-CE7C-0E57-F955ACD80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C028E0-8938-458A-C50D-F60982061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446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ow6-rvQ5AY?feature=oembed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eO4sUNSkkA?feature=oembed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mailto:ak@sikkerhedsbranchen.dk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432CC-8B77-64BE-C88E-F9936CF9F3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IT-Sikkerhed i Almene Boliger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E19CD5-3D6D-A611-BAC6-BDE78DE4C3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Ved Anders Kjærulff, Konsulent</a:t>
            </a:r>
          </a:p>
        </p:txBody>
      </p:sp>
    </p:spTree>
    <p:extLst>
      <p:ext uri="{BB962C8B-B14F-4D97-AF65-F5344CB8AC3E}">
        <p14:creationId xmlns:p14="http://schemas.microsoft.com/office/powerpoint/2010/main" val="2754684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AE36A511-60E1-0C75-91D2-19B702D4E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840" y="501964"/>
            <a:ext cx="7772400" cy="555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09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6A9D6E35-FC8B-14F2-176E-752F15671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45" y="419725"/>
            <a:ext cx="7772400" cy="542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44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HVEM ER FJENDEN? </a:t>
            </a:r>
          </a:p>
        </p:txBody>
      </p:sp>
      <p:pic>
        <p:nvPicPr>
          <p:cNvPr id="1026" name="Picture 2" descr="Hackers infecting other hackers with remote-access trojan | TechRadar">
            <a:extLst>
              <a:ext uri="{FF2B5EF4-FFF2-40B4-BE49-F238E27FC236}">
                <a16:creationId xmlns:a16="http://schemas.microsoft.com/office/drawing/2014/main" id="{3B5C0EE4-FFDA-4A74-6167-543A91F46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8844197" cy="497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46E5CC78-3E40-9946-05E9-8781827ED6FE}"/>
              </a:ext>
            </a:extLst>
          </p:cNvPr>
          <p:cNvSpPr txBox="1"/>
          <p:nvPr/>
        </p:nvSpPr>
        <p:spPr>
          <a:xfrm>
            <a:off x="9158990" y="3105834"/>
            <a:ext cx="2164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Ser han sådan ud? </a:t>
            </a:r>
          </a:p>
        </p:txBody>
      </p:sp>
    </p:spTree>
    <p:extLst>
      <p:ext uri="{BB962C8B-B14F-4D97-AF65-F5344CB8AC3E}">
        <p14:creationId xmlns:p14="http://schemas.microsoft.com/office/powerpoint/2010/main" val="2860365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Typer af hackere: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3F7E4-40C2-78F2-9DDD-C149D1B43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Simple kriminelle</a:t>
            </a:r>
          </a:p>
          <a:p>
            <a:r>
              <a:rPr lang="da-DK" dirty="0" err="1">
                <a:latin typeface="Verdana" panose="020B0604030504040204" pitchFamily="34" charset="0"/>
                <a:ea typeface="Verdana" panose="020B0604030504040204" pitchFamily="34" charset="0"/>
              </a:rPr>
              <a:t>WannaBe</a:t>
            </a:r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Politiske hackere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Black Hats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Terrorister</a:t>
            </a:r>
          </a:p>
          <a:p>
            <a:endParaRPr lang="da-DK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IMOD DEM står: </a:t>
            </a:r>
            <a:b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Politi/Efterretningstjenester/Whitehat-Etiske hackere</a:t>
            </a:r>
            <a:b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OG: SUND FORNUFT! </a:t>
            </a:r>
          </a:p>
        </p:txBody>
      </p:sp>
    </p:spTree>
    <p:extLst>
      <p:ext uri="{BB962C8B-B14F-4D97-AF65-F5344CB8AC3E}">
        <p14:creationId xmlns:p14="http://schemas.microsoft.com/office/powerpoint/2010/main" val="98000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RANSOMWARE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DFC09EE-6DDD-8825-8C37-429628429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74847"/>
            <a:ext cx="7772400" cy="3908305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5956BD1-C478-0D43-06A9-226666622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967" y="3428999"/>
            <a:ext cx="7772400" cy="250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80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D2024859-BE0A-3B83-42A6-85796DF3D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1" y="959554"/>
            <a:ext cx="5946989" cy="4938892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FA177DA4-EB41-891D-44F3-2E1761987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852" y="1967948"/>
            <a:ext cx="7772400" cy="292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5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SHODAN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98DA667-EBCF-B7A3-2DBD-01988C7E0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57921"/>
            <a:ext cx="6868285" cy="503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34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YBERKRIGEN RASER"/>
          <p:cNvSpPr txBox="1">
            <a:spLocks noGrp="1"/>
          </p:cNvSpPr>
          <p:nvPr>
            <p:ph type="ctrTitle"/>
          </p:nvPr>
        </p:nvSpPr>
        <p:spPr>
          <a:xfrm>
            <a:off x="615820" y="292587"/>
            <a:ext cx="10730203" cy="121653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72516">
              <a:defRPr sz="7840"/>
            </a:lvl1pPr>
          </a:lstStyle>
          <a:p>
            <a:r>
              <a:rPr dirty="0"/>
              <a:t>CYBERKRIG</a:t>
            </a:r>
            <a:r>
              <a:rPr lang="da-DK" dirty="0"/>
              <a:t> med civile ofre?</a:t>
            </a:r>
            <a:endParaRPr dirty="0"/>
          </a:p>
        </p:txBody>
      </p:sp>
      <p:pic>
        <p:nvPicPr>
          <p:cNvPr id="318" name="petya-ransomware.png" descr="petya-ransomwa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88" y="1840472"/>
            <a:ext cx="6500813" cy="3393282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dow Brokers+Eternalblue+notPettya?"/>
          <p:cNvSpPr txBox="1"/>
          <p:nvPr/>
        </p:nvSpPr>
        <p:spPr>
          <a:xfrm>
            <a:off x="3101357" y="5462472"/>
            <a:ext cx="5217198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a-DK" sz="1266" dirty="0" err="1"/>
              <a:t>Ransomware</a:t>
            </a:r>
            <a:r>
              <a:rPr lang="da-DK" sz="1266" dirty="0"/>
              <a:t> supermarked Ukraine ….</a:t>
            </a:r>
            <a:r>
              <a:rPr sz="1266" dirty="0"/>
              <a:t>Shadow </a:t>
            </a:r>
            <a:r>
              <a:rPr sz="1266" dirty="0" err="1"/>
              <a:t>Brokers+Eternalblue+notPettya</a:t>
            </a:r>
            <a:r>
              <a:rPr sz="1266" dirty="0"/>
              <a:t>?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CB88A98-BC8C-2578-8174-012EAD384B0E}"/>
              </a:ext>
            </a:extLst>
          </p:cNvPr>
          <p:cNvSpPr txBox="1"/>
          <p:nvPr/>
        </p:nvSpPr>
        <p:spPr>
          <a:xfrm>
            <a:off x="7046260" y="1737836"/>
            <a:ext cx="48640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The Incident:</a:t>
            </a:r>
            <a:r>
              <a:rPr lang="da-DK" dirty="0"/>
              <a:t> On 27 June 2017, </a:t>
            </a:r>
            <a:r>
              <a:rPr lang="da-DK" dirty="0" err="1"/>
              <a:t>NotPetya</a:t>
            </a:r>
            <a:r>
              <a:rPr lang="da-DK" dirty="0"/>
              <a:t> </a:t>
            </a:r>
            <a:r>
              <a:rPr lang="da-DK" dirty="0" err="1"/>
              <a:t>infiltrated</a:t>
            </a:r>
            <a:r>
              <a:rPr lang="da-DK" dirty="0"/>
              <a:t>  </a:t>
            </a:r>
            <a:r>
              <a:rPr lang="da-DK" dirty="0" err="1"/>
              <a:t>Maersk’s</a:t>
            </a:r>
            <a:r>
              <a:rPr lang="da-DK" dirty="0"/>
              <a:t> systems </a:t>
            </a:r>
            <a:r>
              <a:rPr lang="da-DK" dirty="0" err="1"/>
              <a:t>through</a:t>
            </a:r>
            <a:r>
              <a:rPr lang="da-DK" dirty="0"/>
              <a:t> a </a:t>
            </a:r>
            <a:r>
              <a:rPr lang="da-DK" dirty="0" err="1"/>
              <a:t>piece</a:t>
            </a:r>
            <a:r>
              <a:rPr lang="da-DK" dirty="0"/>
              <a:t> of </a:t>
            </a:r>
            <a:r>
              <a:rPr lang="da-DK" dirty="0" err="1"/>
              <a:t>infected</a:t>
            </a:r>
            <a:r>
              <a:rPr lang="da-DK" dirty="0"/>
              <a:t>  </a:t>
            </a:r>
            <a:r>
              <a:rPr lang="da-DK" dirty="0" err="1"/>
              <a:t>accounting</a:t>
            </a:r>
            <a:r>
              <a:rPr lang="da-DK" dirty="0"/>
              <a:t> software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was</a:t>
            </a:r>
            <a:r>
              <a:rPr lang="da-DK" dirty="0"/>
              <a:t> </a:t>
            </a:r>
            <a:r>
              <a:rPr lang="da-DK" dirty="0" err="1"/>
              <a:t>widely</a:t>
            </a:r>
            <a:r>
              <a:rPr lang="da-DK" dirty="0"/>
              <a:t> </a:t>
            </a:r>
            <a:r>
              <a:rPr lang="da-DK" dirty="0" err="1"/>
              <a:t>used</a:t>
            </a:r>
            <a:r>
              <a:rPr lang="da-DK" dirty="0"/>
              <a:t> in Ukraine, </a:t>
            </a:r>
            <a:r>
              <a:rPr lang="da-DK" dirty="0" err="1"/>
              <a:t>where</a:t>
            </a:r>
            <a:r>
              <a:rPr lang="da-DK" dirty="0"/>
              <a:t> Maersk had operations. </a:t>
            </a:r>
            <a:r>
              <a:rPr lang="da-DK" dirty="0" err="1"/>
              <a:t>Once</a:t>
            </a:r>
            <a:r>
              <a:rPr lang="da-DK" dirty="0"/>
              <a:t> </a:t>
            </a:r>
            <a:r>
              <a:rPr lang="da-DK" dirty="0" err="1"/>
              <a:t>inside</a:t>
            </a:r>
            <a:r>
              <a:rPr lang="da-DK" dirty="0"/>
              <a:t>, the malware </a:t>
            </a:r>
            <a:r>
              <a:rPr lang="da-DK" dirty="0" err="1"/>
              <a:t>spread</a:t>
            </a:r>
            <a:r>
              <a:rPr lang="da-DK" dirty="0"/>
              <a:t> </a:t>
            </a:r>
            <a:r>
              <a:rPr lang="da-DK" dirty="0" err="1"/>
              <a:t>quickly</a:t>
            </a:r>
            <a:r>
              <a:rPr lang="da-DK" dirty="0"/>
              <a:t> </a:t>
            </a:r>
            <a:r>
              <a:rPr lang="da-DK" dirty="0" err="1"/>
              <a:t>across</a:t>
            </a:r>
            <a:r>
              <a:rPr lang="da-DK" dirty="0"/>
              <a:t> the </a:t>
            </a:r>
            <a:r>
              <a:rPr lang="da-DK" dirty="0" err="1"/>
              <a:t>company’s</a:t>
            </a:r>
            <a:r>
              <a:rPr lang="da-DK" dirty="0"/>
              <a:t> </a:t>
            </a:r>
            <a:r>
              <a:rPr lang="da-DK" dirty="0" err="1"/>
              <a:t>network</a:t>
            </a:r>
            <a:r>
              <a:rPr lang="da-DK" dirty="0"/>
              <a:t>, </a:t>
            </a:r>
            <a:r>
              <a:rPr lang="da-DK" dirty="0" err="1"/>
              <a:t>encrypting</a:t>
            </a:r>
            <a:r>
              <a:rPr lang="da-DK" dirty="0"/>
              <a:t> files and disabling </a:t>
            </a:r>
            <a:r>
              <a:rPr lang="da-DK" dirty="0" err="1"/>
              <a:t>thousands</a:t>
            </a:r>
            <a:r>
              <a:rPr lang="da-DK" dirty="0"/>
              <a:t> of computers in over 600 </a:t>
            </a:r>
            <a:r>
              <a:rPr lang="da-DK" dirty="0" err="1"/>
              <a:t>office</a:t>
            </a:r>
            <a:r>
              <a:rPr lang="da-DK" dirty="0"/>
              <a:t> locations </a:t>
            </a:r>
            <a:r>
              <a:rPr lang="da-DK" dirty="0" err="1"/>
              <a:t>worldwide</a:t>
            </a:r>
            <a:r>
              <a:rPr lang="da-DK" dirty="0"/>
              <a:t>. </a:t>
            </a:r>
          </a:p>
          <a:p>
            <a:r>
              <a:rPr lang="da-DK" dirty="0"/>
              <a:t>The malware </a:t>
            </a:r>
            <a:r>
              <a:rPr lang="da-DK" dirty="0" err="1"/>
              <a:t>also</a:t>
            </a:r>
            <a:r>
              <a:rPr lang="da-DK" dirty="0"/>
              <a:t> </a:t>
            </a:r>
            <a:r>
              <a:rPr lang="da-DK" dirty="0" err="1"/>
              <a:t>infected</a:t>
            </a:r>
            <a:r>
              <a:rPr lang="da-DK" dirty="0"/>
              <a:t> terminals in 76 ports </a:t>
            </a:r>
          </a:p>
          <a:p>
            <a:r>
              <a:rPr lang="da-DK" dirty="0" err="1"/>
              <a:t>operated</a:t>
            </a:r>
            <a:r>
              <a:rPr lang="da-DK" dirty="0"/>
              <a:t> by Maersk, </a:t>
            </a:r>
            <a:r>
              <a:rPr lang="da-DK" dirty="0" err="1"/>
              <a:t>causing</a:t>
            </a:r>
            <a:r>
              <a:rPr lang="da-DK" dirty="0"/>
              <a:t> a </a:t>
            </a:r>
            <a:r>
              <a:rPr lang="da-DK" dirty="0" err="1"/>
              <a:t>complete</a:t>
            </a:r>
            <a:r>
              <a:rPr lang="da-DK" dirty="0"/>
              <a:t> </a:t>
            </a:r>
          </a:p>
          <a:p>
            <a:r>
              <a:rPr lang="da-DK" dirty="0"/>
              <a:t>halt in global shipping operations.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>
                <a:latin typeface="Verdana" panose="020B0604030504040204" pitchFamily="34" charset="0"/>
                <a:ea typeface="Verdana" panose="020B0604030504040204" pitchFamily="34" charset="0"/>
              </a:rPr>
              <a:t>ransomware</a:t>
            </a:r>
            <a:endParaRPr lang="da-DK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3F7E4-40C2-78F2-9DDD-C149D1B43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Tekst</a:t>
            </a:r>
          </a:p>
        </p:txBody>
      </p:sp>
      <p:pic>
        <p:nvPicPr>
          <p:cNvPr id="4" name="the-internet-of-ransomware-things-internet-of-more-things.jpg" descr="the-internet-of-ransomware-things-internet-of-more-things.jpg">
            <a:extLst>
              <a:ext uri="{FF2B5EF4-FFF2-40B4-BE49-F238E27FC236}">
                <a16:creationId xmlns:a16="http://schemas.microsoft.com/office/drawing/2014/main" id="{DE7A46A8-D52A-01D7-BBA6-03359B962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44676"/>
            <a:ext cx="8828412" cy="47084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18544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Hvad gør man mod </a:t>
            </a:r>
            <a:r>
              <a:rPr lang="da-DK" b="1" dirty="0" err="1">
                <a:latin typeface="Verdana" panose="020B0604030504040204" pitchFamily="34" charset="0"/>
                <a:ea typeface="Verdana" panose="020B0604030504040204" pitchFamily="34" charset="0"/>
              </a:rPr>
              <a:t>ransomware</a:t>
            </a:r>
            <a:endParaRPr lang="da-DK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3F7E4-40C2-78F2-9DDD-C149D1B43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‘</a:t>
            </a:r>
            <a:r>
              <a:rPr lang="da-DK" dirty="0" err="1">
                <a:latin typeface="Verdana" panose="020B0604030504040204" pitchFamily="34" charset="0"/>
                <a:ea typeface="Verdana" panose="020B0604030504040204" pitchFamily="34" charset="0"/>
              </a:rPr>
              <a:t>Awareness</a:t>
            </a:r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-kampagner’ – lær at lade være med at trykke på ting der virker mistænkelige</a:t>
            </a:r>
          </a:p>
          <a:p>
            <a:r>
              <a:rPr lang="da-DK" b="1" dirty="0"/>
              <a:t>Netværkssegmentering</a:t>
            </a:r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 – at netværk er delt op, så kritiske funktioner ikke er på samme net som administration/brugere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OFFLINE backup og BEREDSKABSPLAN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Passer på med at putte for mange </a:t>
            </a:r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ting</a:t>
            </a:r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 på samme net….</a:t>
            </a:r>
          </a:p>
          <a:p>
            <a:pPr marL="0" indent="0">
              <a:buNone/>
            </a:pPr>
            <a:endParaRPr lang="da-DK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1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Hvem er jeg?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3F7E4-40C2-78F2-9DDD-C149D1B43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>
                <a:latin typeface="Verdana" panose="020B0604030504040204" pitchFamily="34" charset="0"/>
                <a:ea typeface="Verdana" panose="020B0604030504040204" pitchFamily="34" charset="0"/>
              </a:rPr>
              <a:t>Techjournalist</a:t>
            </a:r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/aktivist</a:t>
            </a:r>
            <a:b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da-DK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Etisk Hacker (ikke certificeret! – ikke ‘ekspert’)</a:t>
            </a:r>
            <a:b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da-DK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Tovholder i </a:t>
            </a:r>
            <a:r>
              <a:rPr lang="da-DK" dirty="0" err="1">
                <a:latin typeface="Verdana" panose="020B0604030504040204" pitchFamily="34" charset="0"/>
                <a:ea typeface="Verdana" panose="020B0604030504040204" pitchFamily="34" charset="0"/>
              </a:rPr>
              <a:t>SikkerhedsBranchens</a:t>
            </a:r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 IT-sikkerhedsudvalg</a:t>
            </a:r>
          </a:p>
        </p:txBody>
      </p:sp>
    </p:spTree>
    <p:extLst>
      <p:ext uri="{BB962C8B-B14F-4D97-AF65-F5344CB8AC3E}">
        <p14:creationId xmlns:p14="http://schemas.microsoft.com/office/powerpoint/2010/main" val="5957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Måske kaffemaskinen kan klare sig uden?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4B37C6A-6A03-1C18-7720-2EBFF8928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396455" cy="409650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C107062-B7A8-F871-68EA-167AC7DDC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816" y="1412268"/>
            <a:ext cx="5166823" cy="241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43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En lille øvelse? </a:t>
            </a:r>
          </a:p>
        </p:txBody>
      </p:sp>
      <p:pic>
        <p:nvPicPr>
          <p:cNvPr id="3074" name="Picture 2" descr="Mobilephone - Free computer icons">
            <a:extLst>
              <a:ext uri="{FF2B5EF4-FFF2-40B4-BE49-F238E27FC236}">
                <a16:creationId xmlns:a16="http://schemas.microsoft.com/office/drawing/2014/main" id="{F8BC1CAF-B31D-C1F4-EA10-C7BE25439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294" y="1690688"/>
            <a:ext cx="4721412" cy="472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53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PERSONDATA!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3F7E4-40C2-78F2-9DDD-C149D1B43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Vi har dem alle sammen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Vi tænker ikke over at de betyder noget – før vi har mistet dem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Når de først er ude i det åbne, er det stort set umuligt at få det lukket ned igen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I har særligt ansvar for de data I har – fra jeres leverandører – OG jeres lejere! </a:t>
            </a:r>
          </a:p>
          <a:p>
            <a:pPr marL="0" indent="0">
              <a:buNone/>
            </a:pPr>
            <a:endParaRPr lang="da-DK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608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rim persondatalæk nr. 1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3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t>Grim persondatalæk nr. 1</a:t>
            </a:r>
          </a:p>
        </p:txBody>
      </p:sp>
      <p:pic>
        <p:nvPicPr>
          <p:cNvPr id="156" name="Skærmbillede 2021-10-11 kl. 21.39.34.png" descr="Skærmbillede 2021-10-11 kl. 21.39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81" y="1247775"/>
            <a:ext cx="5975351" cy="436245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Berørte: Alle ‘civile ansatte’ i den amerikanske administration Heraf freelanceagenter CIA i Kina, contractors til efterretningstjenester etc. Hacket nov. 2013 Opdaget marts…2014 Forsøgt smidt ud med ‘Grand Reset’ Virkede ikke…fortsætter til april 2015  "/>
          <p:cNvSpPr txBox="1"/>
          <p:nvPr/>
        </p:nvSpPr>
        <p:spPr>
          <a:xfrm>
            <a:off x="6233753" y="2693484"/>
            <a:ext cx="3800720" cy="1020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sz="900"/>
              <a:t>Berørte: Alle ‘civile ansatte’ i den amerikanske administration</a:t>
            </a:r>
            <a:br>
              <a:rPr sz="900"/>
            </a:br>
            <a:r>
              <a:rPr sz="900"/>
              <a:t>Heraf freelanceagenter CIA i Kina, contractors til efterretningstjenester etc.</a:t>
            </a:r>
            <a:br>
              <a:rPr sz="900"/>
            </a:br>
            <a:r>
              <a:rPr sz="900"/>
              <a:t>Hacket nov. 2013</a:t>
            </a:r>
            <a:br>
              <a:rPr sz="900"/>
            </a:br>
            <a:r>
              <a:rPr sz="900"/>
              <a:t>Opdaget marts…2014</a:t>
            </a:r>
            <a:br>
              <a:rPr sz="900"/>
            </a:br>
            <a:r>
              <a:rPr sz="900"/>
              <a:t>Forsøgt smidt ud med ‘Grand Reset’</a:t>
            </a:r>
            <a:br>
              <a:rPr sz="900"/>
            </a:br>
            <a:r>
              <a:rPr sz="900"/>
              <a:t>Virkede ikke…fortsætter til april 2015 </a:t>
            </a:r>
            <a:br>
              <a:rPr sz="900"/>
            </a:br>
            <a:r>
              <a:rPr sz="900"/>
              <a:t>og får fat i yderligere 4,2 millioner datasæt inkl, fingeraftryk og anden biometri. 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rim persondatalæk nr. 2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3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t>Grim persondatalæk nr. 2</a:t>
            </a:r>
          </a:p>
        </p:txBody>
      </p:sp>
      <p:pic>
        <p:nvPicPr>
          <p:cNvPr id="160" name="Skærmbillede 2021-10-11 kl. 19.48.49.png" descr="Skærmbillede 2021-10-11 kl. 19.48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933" y="1772881"/>
            <a:ext cx="5111751" cy="37465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tatens Seruminstitut - data til Danmarks statistik aflevering til Chinas Visa Application center"/>
          <p:cNvSpPr txBox="1"/>
          <p:nvPr/>
        </p:nvSpPr>
        <p:spPr>
          <a:xfrm>
            <a:off x="7059979" y="2161105"/>
            <a:ext cx="2369238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sz="900"/>
              <a:t>Statens Seruminstitut - data til Danmarks statistik</a:t>
            </a:r>
            <a:br>
              <a:rPr sz="900"/>
            </a:br>
            <a:r>
              <a:rPr sz="900"/>
              <a:t>aflevering til Chinas Visa Application center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A6E201C-0CE5-13DA-F232-93A0A62AD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061" y="2489400"/>
            <a:ext cx="2861073" cy="341822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rim persondatalæk nr. 3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3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t>Grim persondatalæk nr. 3</a:t>
            </a:r>
          </a:p>
        </p:txBody>
      </p:sp>
      <p:pic>
        <p:nvPicPr>
          <p:cNvPr id="164" name="Skærmbillede 2021-10-11 kl. 21.56.52.png" descr="Skærmbillede 2021-10-11 kl. 21.56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1539875"/>
            <a:ext cx="4546600" cy="395605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Gladsaxe-modellen - et uetisk forsøg på at  ‘score’ borgere ifht. Deres børn - feks via tidligere straffe manglende skoletandlægebesøg, diagnoser etc."/>
          <p:cNvSpPr txBox="1"/>
          <p:nvPr/>
        </p:nvSpPr>
        <p:spPr>
          <a:xfrm>
            <a:off x="5613553" y="3195603"/>
            <a:ext cx="2705869" cy="466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sz="900"/>
              <a:t>Gladsaxe-modellen - et uetisk forsøg på at </a:t>
            </a:r>
            <a:br>
              <a:rPr sz="900"/>
            </a:br>
            <a:r>
              <a:rPr sz="900"/>
              <a:t>‘score’ borgere ifht. Deres børn - feks via tidligere straffe</a:t>
            </a:r>
            <a:br>
              <a:rPr sz="900"/>
            </a:br>
            <a:r>
              <a:rPr sz="900"/>
              <a:t>manglende skoletandlægebesøg, diagnoser etc. 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 BUD"/>
          <p:cNvSpPr txBox="1">
            <a:spLocks noGrp="1"/>
          </p:cNvSpPr>
          <p:nvPr>
            <p:ph type="title"/>
          </p:nvPr>
        </p:nvSpPr>
        <p:spPr>
          <a:xfrm>
            <a:off x="603248" y="1287496"/>
            <a:ext cx="10985503" cy="75051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926287">
              <a:defRPr sz="9100" spc="-200"/>
            </a:lvl1pPr>
          </a:lstStyle>
          <a:p>
            <a:r>
              <a:rPr lang="da-DK" dirty="0"/>
              <a:t>PERSONDATA</a:t>
            </a:r>
            <a:endParaRPr dirty="0"/>
          </a:p>
        </p:txBody>
      </p:sp>
      <p:sp>
        <p:nvSpPr>
          <p:cNvPr id="177" name="#foredrag #etik…"/>
          <p:cNvSpPr txBox="1">
            <a:spLocks noGrp="1"/>
          </p:cNvSpPr>
          <p:nvPr>
            <p:ph type="body" idx="1"/>
          </p:nvPr>
        </p:nvSpPr>
        <p:spPr>
          <a:xfrm>
            <a:off x="600671" y="1989191"/>
            <a:ext cx="10985501" cy="3931106"/>
          </a:xfrm>
          <a:prstGeom prst="rect">
            <a:avLst/>
          </a:prstGeom>
        </p:spPr>
        <p:txBody>
          <a:bodyPr vert="horz" lIns="25400" tIns="25400" rIns="25400" bIns="25400" numCol="1" spcCol="38100" rtlCol="0">
            <a:normAutofit fontScale="62500" lnSpcReduction="20000"/>
          </a:bodyPr>
          <a:lstStyle/>
          <a:p>
            <a:pPr defTabSz="126237">
              <a:defRPr sz="1500"/>
            </a:pPr>
            <a:r>
              <a:rPr dirty="0"/>
              <a:t>#</a:t>
            </a:r>
            <a:r>
              <a:rPr dirty="0" err="1"/>
              <a:t>foredrag</a:t>
            </a:r>
            <a:r>
              <a:rPr dirty="0"/>
              <a:t> #</a:t>
            </a:r>
            <a:r>
              <a:rPr dirty="0" err="1"/>
              <a:t>etik</a:t>
            </a:r>
            <a:endParaRPr dirty="0"/>
          </a:p>
          <a:p>
            <a:pPr defTabSz="126237">
              <a:defRPr sz="2400" b="0"/>
            </a:pPr>
            <a:r>
              <a:rPr dirty="0"/>
              <a:t>1 </a:t>
            </a:r>
            <a:r>
              <a:rPr b="1" dirty="0"/>
              <a:t>data er </a:t>
            </a:r>
            <a:r>
              <a:rPr b="1" dirty="0" err="1"/>
              <a:t>ikke</a:t>
            </a:r>
            <a:r>
              <a:rPr b="1" dirty="0"/>
              <a:t> </a:t>
            </a:r>
            <a:r>
              <a:rPr b="1" dirty="0" err="1"/>
              <a:t>etiske</a:t>
            </a:r>
            <a:r>
              <a:rPr dirty="0"/>
              <a:t>. I er </a:t>
            </a:r>
            <a:r>
              <a:rPr dirty="0" err="1"/>
              <a:t>etiske</a:t>
            </a:r>
            <a:r>
              <a:rPr dirty="0"/>
              <a:t> </a:t>
            </a:r>
            <a:r>
              <a:rPr dirty="0" err="1"/>
              <a:t>væsener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skal</a:t>
            </a:r>
            <a:r>
              <a:rPr dirty="0"/>
              <a:t> se alt I laver </a:t>
            </a:r>
            <a:r>
              <a:rPr dirty="0" err="1"/>
              <a:t>som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ser de </a:t>
            </a:r>
            <a:r>
              <a:rPr dirty="0" err="1"/>
              <a:t>mennesker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omgåes</a:t>
            </a:r>
            <a:r>
              <a:rPr dirty="0"/>
              <a:t>. </a:t>
            </a:r>
            <a:r>
              <a:rPr dirty="0" err="1"/>
              <a:t>Som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ser </a:t>
            </a:r>
            <a:r>
              <a:rPr dirty="0" err="1"/>
              <a:t>jer</a:t>
            </a:r>
            <a:r>
              <a:rPr dirty="0"/>
              <a:t> </a:t>
            </a:r>
            <a:r>
              <a:rPr dirty="0" err="1"/>
              <a:t>selv</a:t>
            </a:r>
            <a:r>
              <a:rPr dirty="0"/>
              <a:t>. Husk det </a:t>
            </a:r>
            <a:r>
              <a:rPr dirty="0" err="1"/>
              <a:t>dobbelte</a:t>
            </a:r>
            <a:r>
              <a:rPr dirty="0"/>
              <a:t> </a:t>
            </a:r>
            <a:r>
              <a:rPr dirty="0" err="1"/>
              <a:t>kærlighedsbud</a:t>
            </a:r>
            <a:r>
              <a:rPr dirty="0"/>
              <a:t>: du </a:t>
            </a:r>
            <a:r>
              <a:rPr dirty="0" err="1"/>
              <a:t>skal</a:t>
            </a:r>
            <a:r>
              <a:rPr dirty="0"/>
              <a:t> </a:t>
            </a:r>
            <a:r>
              <a:rPr dirty="0" err="1"/>
              <a:t>elske</a:t>
            </a:r>
            <a:r>
              <a:rPr dirty="0"/>
              <a:t> din </a:t>
            </a:r>
            <a:r>
              <a:rPr dirty="0" err="1"/>
              <a:t>næste</a:t>
            </a:r>
            <a:r>
              <a:rPr dirty="0"/>
              <a:t> </a:t>
            </a:r>
            <a:r>
              <a:rPr dirty="0" err="1"/>
              <a:t>som</a:t>
            </a:r>
            <a:r>
              <a:rPr dirty="0"/>
              <a:t> dig </a:t>
            </a:r>
            <a:r>
              <a:rPr dirty="0" err="1"/>
              <a:t>selv</a:t>
            </a:r>
            <a:r>
              <a:rPr dirty="0"/>
              <a:t>.</a:t>
            </a:r>
          </a:p>
          <a:p>
            <a:pPr defTabSz="126237">
              <a:defRPr sz="2400" b="0"/>
            </a:pPr>
            <a:r>
              <a:rPr dirty="0"/>
              <a:t>2 </a:t>
            </a:r>
            <a:r>
              <a:rPr b="1" dirty="0" err="1"/>
              <a:t>ordentlige</a:t>
            </a:r>
            <a:r>
              <a:rPr b="1" dirty="0"/>
              <a:t> </a:t>
            </a:r>
            <a:r>
              <a:rPr b="1" dirty="0" err="1"/>
              <a:t>mennesker</a:t>
            </a:r>
            <a:r>
              <a:rPr b="1" dirty="0"/>
              <a:t> </a:t>
            </a:r>
            <a:r>
              <a:rPr b="1" dirty="0" err="1"/>
              <a:t>spionerer</a:t>
            </a:r>
            <a:r>
              <a:rPr b="1" dirty="0"/>
              <a:t> </a:t>
            </a:r>
            <a:r>
              <a:rPr b="1" dirty="0" err="1"/>
              <a:t>ikke</a:t>
            </a:r>
            <a:r>
              <a:rPr b="1" dirty="0"/>
              <a:t> </a:t>
            </a:r>
            <a:r>
              <a:rPr b="1" dirty="0" err="1"/>
              <a:t>på</a:t>
            </a:r>
            <a:r>
              <a:rPr b="1" dirty="0"/>
              <a:t> </a:t>
            </a:r>
            <a:r>
              <a:rPr b="1" dirty="0" err="1"/>
              <a:t>andre</a:t>
            </a:r>
            <a:r>
              <a:rPr b="1" dirty="0"/>
              <a:t> </a:t>
            </a:r>
            <a:r>
              <a:rPr b="1" dirty="0" err="1"/>
              <a:t>mennesker</a:t>
            </a:r>
            <a:endParaRPr b="1" dirty="0"/>
          </a:p>
          <a:p>
            <a:pPr defTabSz="126237">
              <a:defRPr sz="2400" b="0"/>
            </a:pPr>
            <a:r>
              <a:rPr dirty="0"/>
              <a:t>3 </a:t>
            </a:r>
            <a:r>
              <a:rPr b="1" dirty="0" err="1"/>
              <a:t>ordentlige</a:t>
            </a:r>
            <a:r>
              <a:rPr b="1" dirty="0"/>
              <a:t> </a:t>
            </a:r>
            <a:r>
              <a:rPr b="1" dirty="0" err="1"/>
              <a:t>mennesker</a:t>
            </a:r>
            <a:r>
              <a:rPr b="1" dirty="0"/>
              <a:t> </a:t>
            </a:r>
            <a:r>
              <a:rPr b="1" dirty="0" err="1"/>
              <a:t>respektere</a:t>
            </a:r>
            <a:r>
              <a:rPr b="1" dirty="0"/>
              <a:t> </a:t>
            </a:r>
            <a:r>
              <a:rPr b="1" dirty="0" err="1"/>
              <a:t>andres</a:t>
            </a:r>
            <a:r>
              <a:rPr b="1" dirty="0"/>
              <a:t> </a:t>
            </a:r>
            <a:r>
              <a:rPr b="1" dirty="0" err="1"/>
              <a:t>privatliv</a:t>
            </a:r>
            <a:r>
              <a:rPr b="1" dirty="0"/>
              <a:t> </a:t>
            </a:r>
            <a:r>
              <a:rPr dirty="0"/>
              <a:t>-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sætter</a:t>
            </a:r>
            <a:r>
              <a:rPr dirty="0"/>
              <a:t> pris </a:t>
            </a:r>
            <a:r>
              <a:rPr dirty="0" err="1"/>
              <a:t>på</a:t>
            </a:r>
            <a:r>
              <a:rPr dirty="0"/>
              <a:t> </a:t>
            </a:r>
            <a:r>
              <a:rPr dirty="0" err="1"/>
              <a:t>deres</a:t>
            </a:r>
            <a:r>
              <a:rPr dirty="0"/>
              <a:t> </a:t>
            </a:r>
            <a:r>
              <a:rPr dirty="0" err="1"/>
              <a:t>eget</a:t>
            </a:r>
            <a:r>
              <a:rPr dirty="0"/>
              <a:t>.</a:t>
            </a:r>
          </a:p>
          <a:p>
            <a:pPr defTabSz="126237">
              <a:defRPr sz="2400"/>
            </a:pPr>
            <a:r>
              <a:rPr dirty="0" err="1"/>
              <a:t>Privatliv</a:t>
            </a:r>
            <a:r>
              <a:rPr dirty="0"/>
              <a:t> er: </a:t>
            </a:r>
          </a:p>
          <a:p>
            <a:pPr defTabSz="126237">
              <a:defRPr sz="2400"/>
            </a:pPr>
            <a:r>
              <a:rPr dirty="0" err="1"/>
              <a:t>retten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at </a:t>
            </a:r>
            <a:r>
              <a:rPr dirty="0" err="1"/>
              <a:t>rulle</a:t>
            </a:r>
            <a:r>
              <a:rPr dirty="0"/>
              <a:t> </a:t>
            </a:r>
            <a:r>
              <a:rPr dirty="0" err="1"/>
              <a:t>gardinet</a:t>
            </a:r>
            <a:r>
              <a:rPr dirty="0"/>
              <a:t> for </a:t>
            </a:r>
            <a:r>
              <a:rPr dirty="0" err="1"/>
              <a:t>derhjemme</a:t>
            </a:r>
            <a:r>
              <a:rPr dirty="0"/>
              <a:t> </a:t>
            </a:r>
          </a:p>
          <a:p>
            <a:pPr defTabSz="126237">
              <a:defRPr sz="2400"/>
            </a:pPr>
            <a:r>
              <a:rPr dirty="0" err="1"/>
              <a:t>Retten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at </a:t>
            </a:r>
            <a:r>
              <a:rPr dirty="0" err="1"/>
              <a:t>smide</a:t>
            </a:r>
            <a:r>
              <a:rPr dirty="0"/>
              <a:t> </a:t>
            </a:r>
            <a:r>
              <a:rPr dirty="0" err="1"/>
              <a:t>uønskede</a:t>
            </a:r>
            <a:r>
              <a:rPr dirty="0"/>
              <a:t> </a:t>
            </a:r>
            <a:r>
              <a:rPr dirty="0" err="1"/>
              <a:t>gæster</a:t>
            </a:r>
            <a:r>
              <a:rPr dirty="0"/>
              <a:t> </a:t>
            </a:r>
            <a:r>
              <a:rPr dirty="0" err="1"/>
              <a:t>ud</a:t>
            </a:r>
            <a:endParaRPr dirty="0"/>
          </a:p>
          <a:p>
            <a:pPr defTabSz="126237">
              <a:defRPr sz="2400"/>
            </a:pPr>
            <a:r>
              <a:rPr dirty="0" err="1"/>
              <a:t>Retten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at </a:t>
            </a:r>
            <a:r>
              <a:rPr dirty="0" err="1"/>
              <a:t>være</a:t>
            </a:r>
            <a:r>
              <a:rPr dirty="0"/>
              <a:t> anonym - </a:t>
            </a:r>
            <a:r>
              <a:rPr dirty="0" err="1"/>
              <a:t>skjult</a:t>
            </a:r>
            <a:r>
              <a:rPr dirty="0"/>
              <a:t> </a:t>
            </a:r>
            <a:br>
              <a:rPr dirty="0"/>
            </a:br>
            <a:r>
              <a:rPr dirty="0"/>
              <a:t>ØVELSE: </a:t>
            </a:r>
            <a:r>
              <a:rPr dirty="0" err="1"/>
              <a:t>Oversæt</a:t>
            </a:r>
            <a:r>
              <a:rPr dirty="0"/>
              <a:t> det </a:t>
            </a:r>
            <a:r>
              <a:rPr dirty="0" err="1"/>
              <a:t>til</a:t>
            </a:r>
            <a:r>
              <a:rPr dirty="0"/>
              <a:t> </a:t>
            </a:r>
            <a:r>
              <a:rPr dirty="0" err="1"/>
              <a:t>internettet</a:t>
            </a:r>
            <a:r>
              <a:rPr dirty="0"/>
              <a:t>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databaser</a:t>
            </a:r>
            <a:r>
              <a:rPr dirty="0"/>
              <a:t> - </a:t>
            </a:r>
            <a:r>
              <a:rPr dirty="0" err="1"/>
              <a:t>har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noget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det </a:t>
            </a:r>
            <a:r>
              <a:rPr dirty="0" err="1"/>
              <a:t>tilbage</a:t>
            </a:r>
            <a:r>
              <a:rPr dirty="0"/>
              <a:t>? </a:t>
            </a:r>
          </a:p>
          <a:p>
            <a:pPr defTabSz="126237">
              <a:defRPr sz="2400" b="0"/>
            </a:pPr>
            <a:r>
              <a:rPr lang="da-DK" dirty="0"/>
              <a:t>4</a:t>
            </a:r>
            <a:r>
              <a:rPr dirty="0"/>
              <a:t> data er </a:t>
            </a:r>
            <a:r>
              <a:rPr dirty="0" err="1"/>
              <a:t>radioaktive</a:t>
            </a:r>
            <a:r>
              <a:rPr dirty="0"/>
              <a:t>. </a:t>
            </a:r>
            <a:r>
              <a:rPr dirty="0" err="1"/>
              <a:t>Hvis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har</a:t>
            </a:r>
            <a:r>
              <a:rPr dirty="0"/>
              <a:t> dem - </a:t>
            </a:r>
            <a:r>
              <a:rPr dirty="0" err="1"/>
              <a:t>sørg</a:t>
            </a:r>
            <a:r>
              <a:rPr dirty="0"/>
              <a:t> for at </a:t>
            </a:r>
            <a:r>
              <a:rPr dirty="0" err="1"/>
              <a:t>komme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med dem </a:t>
            </a:r>
            <a:r>
              <a:rPr dirty="0" err="1"/>
              <a:t>igen</a:t>
            </a:r>
            <a:r>
              <a:rPr dirty="0"/>
              <a:t> </a:t>
            </a:r>
            <a:r>
              <a:rPr dirty="0" err="1"/>
              <a:t>så</a:t>
            </a:r>
            <a:r>
              <a:rPr dirty="0"/>
              <a:t> </a:t>
            </a:r>
            <a:r>
              <a:rPr dirty="0" err="1"/>
              <a:t>hurtig</a:t>
            </a:r>
            <a:r>
              <a:rPr dirty="0"/>
              <a:t> </a:t>
            </a:r>
            <a:r>
              <a:rPr dirty="0" err="1"/>
              <a:t>som</a:t>
            </a:r>
            <a:r>
              <a:rPr dirty="0"/>
              <a:t> </a:t>
            </a:r>
            <a:r>
              <a:rPr dirty="0" err="1"/>
              <a:t>muligt</a:t>
            </a:r>
            <a:r>
              <a:rPr dirty="0"/>
              <a:t>. </a:t>
            </a:r>
            <a:br>
              <a:rPr dirty="0"/>
            </a:br>
            <a:r>
              <a:rPr dirty="0"/>
              <a:t>Men </a:t>
            </a:r>
            <a:r>
              <a:rPr dirty="0" err="1"/>
              <a:t>allerførst</a:t>
            </a:r>
            <a:r>
              <a:rPr dirty="0"/>
              <a:t>: </a:t>
            </a:r>
            <a:r>
              <a:rPr dirty="0" err="1"/>
              <a:t>tjek</a:t>
            </a:r>
            <a:r>
              <a:rPr dirty="0"/>
              <a:t> om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overhovedet</a:t>
            </a:r>
            <a:r>
              <a:rPr dirty="0"/>
              <a:t> </a:t>
            </a:r>
            <a:r>
              <a:rPr dirty="0" err="1"/>
              <a:t>behøver</a:t>
            </a:r>
            <a:r>
              <a:rPr dirty="0"/>
              <a:t> data? </a:t>
            </a:r>
            <a:r>
              <a:rPr b="1" dirty="0"/>
              <a:t>Data ER </a:t>
            </a:r>
            <a:r>
              <a:rPr b="1" dirty="0" err="1"/>
              <a:t>mennesker</a:t>
            </a:r>
            <a:r>
              <a:rPr b="1" dirty="0"/>
              <a:t>!</a:t>
            </a:r>
          </a:p>
          <a:p>
            <a:pPr defTabSz="126237">
              <a:defRPr sz="2400" b="0"/>
            </a:pPr>
            <a:r>
              <a:rPr lang="da-DK" dirty="0"/>
              <a:t>5</a:t>
            </a:r>
            <a:r>
              <a:rPr dirty="0"/>
              <a:t> </a:t>
            </a:r>
            <a:r>
              <a:rPr b="1" dirty="0" err="1"/>
              <a:t>lyv</a:t>
            </a:r>
            <a:r>
              <a:rPr b="1" dirty="0"/>
              <a:t> </a:t>
            </a:r>
            <a:r>
              <a:rPr b="1" dirty="0" err="1"/>
              <a:t>ikke</a:t>
            </a:r>
            <a:r>
              <a:rPr b="1" dirty="0"/>
              <a:t> for </a:t>
            </a:r>
            <a:r>
              <a:rPr b="1" dirty="0" err="1"/>
              <a:t>kunderne</a:t>
            </a:r>
            <a:r>
              <a:rPr dirty="0"/>
              <a:t> - </a:t>
            </a:r>
            <a:r>
              <a:rPr dirty="0" err="1"/>
              <a:t>kunderne</a:t>
            </a:r>
            <a:r>
              <a:rPr dirty="0"/>
              <a:t> er </a:t>
            </a:r>
            <a:r>
              <a:rPr dirty="0" err="1"/>
              <a:t>mennesker</a:t>
            </a:r>
            <a:r>
              <a:rPr dirty="0"/>
              <a:t>. </a:t>
            </a:r>
            <a:r>
              <a:rPr dirty="0" err="1"/>
              <a:t>Mennesker</a:t>
            </a:r>
            <a:r>
              <a:rPr dirty="0"/>
              <a:t> </a:t>
            </a:r>
            <a:r>
              <a:rPr dirty="0" err="1"/>
              <a:t>kan</a:t>
            </a:r>
            <a:r>
              <a:rPr dirty="0"/>
              <a:t> </a:t>
            </a:r>
            <a:r>
              <a:rPr dirty="0" err="1"/>
              <a:t>ikke</a:t>
            </a:r>
            <a:r>
              <a:rPr dirty="0"/>
              <a:t> </a:t>
            </a:r>
            <a:r>
              <a:rPr dirty="0" err="1"/>
              <a:t>lide</a:t>
            </a:r>
            <a:r>
              <a:rPr dirty="0"/>
              <a:t> at </a:t>
            </a:r>
            <a:r>
              <a:rPr dirty="0" err="1"/>
              <a:t>blive</a:t>
            </a:r>
            <a:r>
              <a:rPr dirty="0"/>
              <a:t> </a:t>
            </a:r>
            <a:r>
              <a:rPr dirty="0" err="1"/>
              <a:t>løjet</a:t>
            </a:r>
            <a:r>
              <a:rPr dirty="0"/>
              <a:t> for. </a:t>
            </a:r>
            <a:r>
              <a:rPr dirty="0" err="1"/>
              <a:t>Indfør</a:t>
            </a:r>
            <a:r>
              <a:rPr dirty="0"/>
              <a:t> mere </a:t>
            </a:r>
            <a:r>
              <a:rPr dirty="0" err="1"/>
              <a:t>tillid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verden</a:t>
            </a:r>
            <a:r>
              <a:rPr dirty="0"/>
              <a:t> - </a:t>
            </a:r>
            <a:r>
              <a:rPr dirty="0" err="1"/>
              <a:t>ikke</a:t>
            </a:r>
            <a:r>
              <a:rPr dirty="0"/>
              <a:t> </a:t>
            </a:r>
            <a:r>
              <a:rPr dirty="0" err="1"/>
              <a:t>mistro</a:t>
            </a:r>
            <a:endParaRPr dirty="0"/>
          </a:p>
          <a:p>
            <a:pPr defTabSz="126237">
              <a:defRPr sz="2400" b="0"/>
            </a:pPr>
            <a:r>
              <a:rPr lang="da-DK" dirty="0"/>
              <a:t>6</a:t>
            </a:r>
            <a:r>
              <a:rPr dirty="0"/>
              <a:t> </a:t>
            </a:r>
            <a:r>
              <a:rPr dirty="0" err="1"/>
              <a:t>når</a:t>
            </a:r>
            <a:r>
              <a:rPr dirty="0"/>
              <a:t> du </a:t>
            </a:r>
            <a:r>
              <a:rPr dirty="0" err="1"/>
              <a:t>har</a:t>
            </a:r>
            <a:r>
              <a:rPr dirty="0"/>
              <a:t> er </a:t>
            </a:r>
            <a:r>
              <a:rPr dirty="0" err="1"/>
              <a:t>produkt</a:t>
            </a:r>
            <a:r>
              <a:rPr dirty="0"/>
              <a:t> der </a:t>
            </a:r>
            <a:r>
              <a:rPr dirty="0" err="1"/>
              <a:t>kræver</a:t>
            </a:r>
            <a:r>
              <a:rPr dirty="0"/>
              <a:t> data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kunderne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det </a:t>
            </a:r>
            <a:r>
              <a:rPr dirty="0" err="1"/>
              <a:t>produkt</a:t>
            </a:r>
            <a:r>
              <a:rPr dirty="0"/>
              <a:t> - </a:t>
            </a:r>
            <a:r>
              <a:rPr dirty="0" err="1"/>
              <a:t>så</a:t>
            </a:r>
            <a:r>
              <a:rPr dirty="0"/>
              <a:t> </a:t>
            </a:r>
            <a:r>
              <a:rPr b="1" dirty="0" err="1"/>
              <a:t>betragt</a:t>
            </a:r>
            <a:r>
              <a:rPr b="1" dirty="0"/>
              <a:t> </a:t>
            </a:r>
            <a:r>
              <a:rPr b="1" dirty="0" err="1"/>
              <a:t>kunderne</a:t>
            </a:r>
            <a:r>
              <a:rPr b="1" dirty="0"/>
              <a:t> </a:t>
            </a:r>
            <a:r>
              <a:rPr b="1" dirty="0" err="1"/>
              <a:t>som</a:t>
            </a:r>
            <a:r>
              <a:rPr b="1" dirty="0"/>
              <a:t> </a:t>
            </a:r>
            <a:r>
              <a:rPr b="1" dirty="0" err="1"/>
              <a:t>medejere</a:t>
            </a:r>
            <a:r>
              <a:rPr dirty="0"/>
              <a:t> </a:t>
            </a:r>
            <a:r>
              <a:rPr dirty="0" err="1"/>
              <a:t>af</a:t>
            </a:r>
            <a:r>
              <a:rPr dirty="0"/>
              <a:t> </a:t>
            </a:r>
            <a:r>
              <a:rPr dirty="0" err="1"/>
              <a:t>produkter</a:t>
            </a:r>
            <a:r>
              <a:rPr dirty="0"/>
              <a:t>. </a:t>
            </a:r>
            <a:r>
              <a:rPr dirty="0" err="1"/>
              <a:t>Ikke</a:t>
            </a:r>
            <a:r>
              <a:rPr dirty="0"/>
              <a:t> </a:t>
            </a:r>
            <a:r>
              <a:rPr dirty="0" err="1"/>
              <a:t>som</a:t>
            </a:r>
            <a:r>
              <a:rPr dirty="0"/>
              <a:t> data-</a:t>
            </a:r>
            <a:r>
              <a:rPr dirty="0" err="1"/>
              <a:t>kvæg</a:t>
            </a:r>
            <a:endParaRPr dirty="0"/>
          </a:p>
          <a:p>
            <a:pPr defTabSz="126237">
              <a:defRPr sz="2400" b="0"/>
            </a:pPr>
            <a:r>
              <a:rPr lang="da-DK" dirty="0"/>
              <a:t>7</a:t>
            </a:r>
            <a:r>
              <a:rPr dirty="0"/>
              <a:t> lad </a:t>
            </a:r>
            <a:r>
              <a:rPr dirty="0" err="1"/>
              <a:t>være</a:t>
            </a:r>
            <a:r>
              <a:rPr dirty="0"/>
              <a:t> med at </a:t>
            </a:r>
            <a:r>
              <a:rPr dirty="0" err="1"/>
              <a:t>gå</a:t>
            </a:r>
            <a:r>
              <a:rPr dirty="0"/>
              <a:t> </a:t>
            </a:r>
            <a:r>
              <a:rPr dirty="0" err="1"/>
              <a:t>efter</a:t>
            </a:r>
            <a:r>
              <a:rPr dirty="0"/>
              <a:t> at </a:t>
            </a:r>
            <a:r>
              <a:rPr dirty="0" err="1"/>
              <a:t>sælge</a:t>
            </a:r>
            <a:r>
              <a:rPr dirty="0"/>
              <a:t> </a:t>
            </a:r>
            <a:r>
              <a:rPr dirty="0" err="1"/>
              <a:t>datatyveribaserede</a:t>
            </a:r>
            <a:r>
              <a:rPr dirty="0"/>
              <a:t> </a:t>
            </a:r>
            <a:r>
              <a:rPr dirty="0" err="1"/>
              <a:t>ideer</a:t>
            </a:r>
            <a:r>
              <a:rPr dirty="0"/>
              <a:t> </a:t>
            </a:r>
            <a:r>
              <a:rPr dirty="0" err="1"/>
              <a:t>til</a:t>
            </a:r>
            <a:r>
              <a:rPr dirty="0"/>
              <a:t> </a:t>
            </a:r>
            <a:r>
              <a:rPr dirty="0" err="1"/>
              <a:t>andre</a:t>
            </a:r>
            <a:r>
              <a:rPr dirty="0"/>
              <a:t> data-</a:t>
            </a:r>
            <a:r>
              <a:rPr dirty="0" err="1"/>
              <a:t>tyve</a:t>
            </a:r>
            <a:r>
              <a:rPr dirty="0"/>
              <a:t> </a:t>
            </a:r>
            <a:r>
              <a:rPr dirty="0" err="1"/>
              <a:t>som</a:t>
            </a:r>
            <a:r>
              <a:rPr dirty="0"/>
              <a:t> Apple </a:t>
            </a:r>
            <a:r>
              <a:rPr dirty="0" err="1"/>
              <a:t>eller</a:t>
            </a:r>
            <a:r>
              <a:rPr dirty="0"/>
              <a:t> Google - </a:t>
            </a:r>
            <a:r>
              <a:rPr b="1" dirty="0"/>
              <a:t>du </a:t>
            </a:r>
            <a:r>
              <a:rPr b="1" dirty="0" err="1"/>
              <a:t>bliver</a:t>
            </a:r>
            <a:r>
              <a:rPr b="1" dirty="0"/>
              <a:t> </a:t>
            </a:r>
            <a:r>
              <a:rPr b="1" dirty="0" err="1"/>
              <a:t>måske</a:t>
            </a:r>
            <a:r>
              <a:rPr b="1" dirty="0"/>
              <a:t> rig men du er </a:t>
            </a:r>
            <a:r>
              <a:rPr b="1" dirty="0" err="1"/>
              <a:t>stadig</a:t>
            </a:r>
            <a:r>
              <a:rPr b="1" dirty="0"/>
              <a:t> </a:t>
            </a:r>
            <a:r>
              <a:rPr b="1" dirty="0" err="1"/>
              <a:t>en</a:t>
            </a:r>
            <a:r>
              <a:rPr b="1" dirty="0"/>
              <a:t> </a:t>
            </a:r>
            <a:r>
              <a:rPr b="1" dirty="0" err="1"/>
              <a:t>klam</a:t>
            </a:r>
            <a:r>
              <a:rPr b="1" dirty="0"/>
              <a:t> lurer</a:t>
            </a:r>
          </a:p>
          <a:p>
            <a:pPr defTabSz="126237">
              <a:defRPr sz="2400" b="0"/>
            </a:pPr>
            <a:r>
              <a:rPr lang="da-DK" dirty="0"/>
              <a:t>8</a:t>
            </a:r>
            <a:r>
              <a:rPr dirty="0"/>
              <a:t> </a:t>
            </a:r>
            <a:r>
              <a:rPr dirty="0" err="1"/>
              <a:t>tænk</a:t>
            </a:r>
            <a:r>
              <a:rPr dirty="0"/>
              <a:t> over </a:t>
            </a:r>
            <a:r>
              <a:rPr dirty="0" err="1"/>
              <a:t>h</a:t>
            </a:r>
            <a:r>
              <a:rPr b="1" dirty="0" err="1"/>
              <a:t>vordan</a:t>
            </a:r>
            <a:r>
              <a:rPr b="1" dirty="0"/>
              <a:t> </a:t>
            </a:r>
            <a:r>
              <a:rPr b="1" dirty="0" err="1"/>
              <a:t>dit</a:t>
            </a:r>
            <a:r>
              <a:rPr b="1" dirty="0"/>
              <a:t> </a:t>
            </a:r>
            <a:r>
              <a:rPr b="1" dirty="0" err="1"/>
              <a:t>produkt</a:t>
            </a:r>
            <a:r>
              <a:rPr b="1" dirty="0"/>
              <a:t> </a:t>
            </a:r>
            <a:r>
              <a:rPr b="1" dirty="0" err="1"/>
              <a:t>kan</a:t>
            </a:r>
            <a:r>
              <a:rPr b="1" dirty="0"/>
              <a:t> </a:t>
            </a:r>
            <a:r>
              <a:rPr b="1" dirty="0" err="1"/>
              <a:t>gøre</a:t>
            </a:r>
            <a:r>
              <a:rPr b="1" dirty="0"/>
              <a:t> </a:t>
            </a:r>
            <a:r>
              <a:rPr b="1" dirty="0" err="1"/>
              <a:t>verden</a:t>
            </a:r>
            <a:r>
              <a:rPr b="1" dirty="0"/>
              <a:t> </a:t>
            </a:r>
            <a:r>
              <a:rPr b="1" dirty="0" err="1"/>
              <a:t>bedre</a:t>
            </a:r>
            <a:r>
              <a:rPr dirty="0"/>
              <a:t>. </a:t>
            </a:r>
            <a:r>
              <a:rPr dirty="0" err="1"/>
              <a:t>Ikke</a:t>
            </a:r>
            <a:r>
              <a:rPr dirty="0"/>
              <a:t> bare mere </a:t>
            </a:r>
            <a:r>
              <a:rPr dirty="0" err="1"/>
              <a:t>magelig</a:t>
            </a:r>
            <a:r>
              <a:rPr dirty="0"/>
              <a:t> </a:t>
            </a:r>
            <a:r>
              <a:rPr dirty="0" err="1"/>
              <a:t>eller</a:t>
            </a:r>
            <a:r>
              <a:rPr dirty="0"/>
              <a:t> mere </a:t>
            </a:r>
            <a:r>
              <a:rPr dirty="0" err="1"/>
              <a:t>stenet</a:t>
            </a:r>
            <a:r>
              <a:rPr dirty="0"/>
              <a:t>. </a:t>
            </a:r>
            <a:r>
              <a:rPr dirty="0" err="1"/>
              <a:t>Og</a:t>
            </a:r>
            <a:r>
              <a:rPr dirty="0"/>
              <a:t> </a:t>
            </a:r>
            <a:r>
              <a:rPr dirty="0" err="1"/>
              <a:t>slet</a:t>
            </a:r>
            <a:r>
              <a:rPr dirty="0"/>
              <a:t> </a:t>
            </a:r>
            <a:r>
              <a:rPr dirty="0" err="1"/>
              <a:t>ikke</a:t>
            </a:r>
            <a:r>
              <a:rPr dirty="0"/>
              <a:t> bare dig </a:t>
            </a:r>
            <a:r>
              <a:rPr dirty="0" err="1"/>
              <a:t>rigere</a:t>
            </a:r>
            <a:r>
              <a:rPr dirty="0"/>
              <a:t>.</a:t>
            </a:r>
            <a:br>
              <a:rPr dirty="0"/>
            </a:br>
            <a:r>
              <a:rPr lang="da-DK" dirty="0"/>
              <a:t>9 </a:t>
            </a:r>
            <a:r>
              <a:rPr b="1" dirty="0" err="1"/>
              <a:t>arbejd</a:t>
            </a:r>
            <a:r>
              <a:rPr b="1" dirty="0"/>
              <a:t> for </a:t>
            </a:r>
            <a:r>
              <a:rPr b="1" dirty="0" err="1"/>
              <a:t>mindre</a:t>
            </a:r>
            <a:r>
              <a:rPr b="1" dirty="0"/>
              <a:t> data om </a:t>
            </a:r>
            <a:r>
              <a:rPr b="1" dirty="0" err="1"/>
              <a:t>andre</a:t>
            </a:r>
            <a:r>
              <a:rPr b="1" dirty="0"/>
              <a:t> </a:t>
            </a:r>
            <a:r>
              <a:rPr b="1" dirty="0" err="1"/>
              <a:t>mennesker</a:t>
            </a:r>
            <a:r>
              <a:rPr b="1" dirty="0"/>
              <a:t>. </a:t>
            </a:r>
            <a:r>
              <a:rPr b="1" dirty="0" err="1"/>
              <a:t>Ikke</a:t>
            </a:r>
            <a:r>
              <a:rPr b="1" dirty="0"/>
              <a:t> mere. </a:t>
            </a:r>
            <a:r>
              <a:rPr b="1" dirty="0" err="1"/>
              <a:t>Tænk</a:t>
            </a:r>
            <a:r>
              <a:rPr b="1" dirty="0"/>
              <a:t> over </a:t>
            </a:r>
            <a:r>
              <a:rPr b="1" dirty="0" err="1"/>
              <a:t>hvordan</a:t>
            </a:r>
            <a:r>
              <a:rPr b="1" dirty="0"/>
              <a:t> du gerne </a:t>
            </a:r>
            <a:r>
              <a:rPr b="1" dirty="0" err="1"/>
              <a:t>selv</a:t>
            </a:r>
            <a:r>
              <a:rPr b="1" dirty="0"/>
              <a:t> </a:t>
            </a:r>
            <a:r>
              <a:rPr b="1" dirty="0" err="1"/>
              <a:t>vil</a:t>
            </a:r>
            <a:r>
              <a:rPr b="1" dirty="0"/>
              <a:t> </a:t>
            </a:r>
            <a:r>
              <a:rPr b="1" dirty="0" err="1"/>
              <a:t>behandles</a:t>
            </a:r>
            <a:r>
              <a:rPr b="1" dirty="0"/>
              <a:t> - </a:t>
            </a:r>
            <a:r>
              <a:rPr b="1" dirty="0" err="1"/>
              <a:t>overfør</a:t>
            </a:r>
            <a:r>
              <a:rPr b="1" dirty="0"/>
              <a:t> </a:t>
            </a:r>
            <a:r>
              <a:rPr b="1" dirty="0" err="1"/>
              <a:t>på</a:t>
            </a:r>
            <a:r>
              <a:rPr b="1" dirty="0"/>
              <a:t> data. 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HVAD BRUGER HACKERE PERSONDATA TIL?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3F7E4-40C2-78F2-9DDD-C149D1B43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Identitetstyveri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Privilegieskalering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Afpresning(GDPR bøder – ikke set så meget endnu) 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De kan sælges på </a:t>
            </a:r>
            <a:r>
              <a:rPr lang="da-DK" dirty="0" err="1">
                <a:latin typeface="Verdana" panose="020B0604030504040204" pitchFamily="34" charset="0"/>
                <a:ea typeface="Verdana" panose="020B0604030504040204" pitchFamily="34" charset="0"/>
              </a:rPr>
              <a:t>darknet</a:t>
            </a:r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 til folk, der bruger info til at planlægge angreb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Kan bruges til at identificere svage borgere, der er nemme at snyde med SOCIAL ENGINEERING(handicappede, demente). </a:t>
            </a:r>
          </a:p>
          <a:p>
            <a:pPr marL="0" indent="0">
              <a:buNone/>
            </a:pPr>
            <a:endParaRPr lang="da-DK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801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I praksis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3F7E4-40C2-78F2-9DDD-C149D1B43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>
                <a:latin typeface="Verdana" panose="020B0604030504040204" pitchFamily="34" charset="0"/>
                <a:ea typeface="Verdana" panose="020B0604030504040204" pitchFamily="34" charset="0"/>
              </a:rPr>
              <a:t>Cyberhygiejne</a:t>
            </a:r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 – husk at </a:t>
            </a:r>
            <a:r>
              <a:rPr lang="da-DK" dirty="0" err="1">
                <a:latin typeface="Verdana" panose="020B0604030504040204" pitchFamily="34" charset="0"/>
                <a:ea typeface="Verdana" panose="020B0604030504040204" pitchFamily="34" charset="0"/>
              </a:rPr>
              <a:t>hashe</a:t>
            </a:r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/kryptere alt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BACKUP – gerne offline, så den ikke ryger…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BEREDSKABSPLAN hvis noget går galt..</a:t>
            </a:r>
          </a:p>
          <a:p>
            <a:pPr marL="0" indent="0">
              <a:buNone/>
            </a:pPr>
            <a:endParaRPr lang="da-DK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62098F5-DB21-B218-3357-29EAF1D4C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623" y="3429000"/>
            <a:ext cx="5078753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29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PHISING – nu med </a:t>
            </a:r>
            <a:r>
              <a:rPr lang="da-DK" b="1" dirty="0" err="1">
                <a:latin typeface="Verdana" panose="020B0604030504040204" pitchFamily="34" charset="0"/>
                <a:ea typeface="Verdana" panose="020B0604030504040204" pitchFamily="34" charset="0"/>
              </a:rPr>
              <a:t>ai</a:t>
            </a:r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3F7E4-40C2-78F2-9DDD-C149D1B43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Når man rammes af </a:t>
            </a:r>
            <a:r>
              <a:rPr lang="da-DK" dirty="0" err="1">
                <a:latin typeface="Verdana" panose="020B0604030504040204" pitchFamily="34" charset="0"/>
                <a:ea typeface="Verdana" panose="020B0604030504040204" pitchFamily="34" charset="0"/>
              </a:rPr>
              <a:t>ransomware</a:t>
            </a:r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 – eller får systemet </a:t>
            </a:r>
            <a:b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kompromitteret er der gået noget forud – </a:t>
            </a:r>
            <a:r>
              <a:rPr lang="da-DK" dirty="0" err="1">
                <a:latin typeface="Verdana" panose="020B0604030504040204" pitchFamily="34" charset="0"/>
                <a:ea typeface="Verdana" panose="020B0604030504040204" pitchFamily="34" charset="0"/>
              </a:rPr>
              <a:t>phising</a:t>
            </a:r>
            <a:endParaRPr lang="da-DK" dirty="0"/>
          </a:p>
          <a:p>
            <a:r>
              <a:rPr lang="da-DK" dirty="0"/>
              <a:t>Phishing er svindel, hvor kriminelle forsøger at narre oplysninger fra dig - f.eks. login, kortoplysninger eller PIN-koder. Det sker typisk via falske e-mails, SMS’er eller opkald. </a:t>
            </a:r>
          </a:p>
          <a:p>
            <a:r>
              <a:rPr lang="da-DK" dirty="0"/>
              <a:t>Vær derfor meget påpasselig, når du modtager e-mails, SMS’er, beskeder på sociale medier eller opkald, hvor nogen udgiver sig for at kontakte dig på vegne af en bestemt organisation - især hvis du bliver bedt om at oplyse data eller klikke på et link for at indtaste oplysninger på en tilsyneladende troværdig hjemmeside.</a:t>
            </a:r>
          </a:p>
          <a:p>
            <a:endParaRPr lang="da-DK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1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>
                <a:latin typeface="Verdana" panose="020B0604030504040204" pitchFamily="34" charset="0"/>
                <a:ea typeface="Verdana" panose="020B0604030504040204" pitchFamily="34" charset="0"/>
              </a:rPr>
              <a:t>SikkerhedsBranchens</a:t>
            </a:r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 IT-sikkerhedsudvalg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66EA112-8B7F-6924-1A74-61E9546E9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17459"/>
            <a:ext cx="8661400" cy="364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12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AI fiskeri…</a:t>
            </a:r>
          </a:p>
        </p:txBody>
      </p:sp>
      <p:pic>
        <p:nvPicPr>
          <p:cNvPr id="4" name="Onlinemedier 3" descr="AI tools fueling phishing scams, experts warn">
            <a:hlinkClick r:id="" action="ppaction://media"/>
            <a:extLst>
              <a:ext uri="{FF2B5EF4-FFF2-40B4-BE49-F238E27FC236}">
                <a16:creationId xmlns:a16="http://schemas.microsoft.com/office/drawing/2014/main" id="{CFE913E2-2500-F18F-A92C-585F2AF3696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22357" y="1469271"/>
            <a:ext cx="8158656" cy="460964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4E90FDED-347B-7B31-2347-FAAFFCDA187B}"/>
              </a:ext>
            </a:extLst>
          </p:cNvPr>
          <p:cNvSpPr txBox="1"/>
          <p:nvPr/>
        </p:nvSpPr>
        <p:spPr>
          <a:xfrm>
            <a:off x="9572263" y="1690688"/>
            <a:ext cx="18341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Stemme</a:t>
            </a:r>
            <a:br>
              <a:rPr lang="da-DK" dirty="0"/>
            </a:br>
            <a:r>
              <a:rPr lang="da-DK" dirty="0"/>
              <a:t>Video</a:t>
            </a:r>
            <a:br>
              <a:rPr lang="da-DK" dirty="0"/>
            </a:br>
            <a:r>
              <a:rPr lang="da-DK" dirty="0"/>
              <a:t>Telefonopkald</a:t>
            </a:r>
            <a:br>
              <a:rPr lang="da-DK" dirty="0"/>
            </a:br>
            <a:r>
              <a:rPr lang="da-DK" dirty="0"/>
              <a:t>Mails</a:t>
            </a:r>
            <a:br>
              <a:rPr lang="da-DK" dirty="0"/>
            </a:br>
            <a:r>
              <a:rPr lang="da-DK" dirty="0"/>
              <a:t>Links</a:t>
            </a:r>
            <a:br>
              <a:rPr lang="da-DK" dirty="0"/>
            </a:br>
            <a:r>
              <a:rPr lang="da-DK" dirty="0"/>
              <a:t>Hjemmeside-klon</a:t>
            </a:r>
          </a:p>
        </p:txBody>
      </p:sp>
    </p:spTree>
    <p:extLst>
      <p:ext uri="{BB962C8B-B14F-4D97-AF65-F5344CB8AC3E}">
        <p14:creationId xmlns:p14="http://schemas.microsoft.com/office/powerpoint/2010/main" val="414733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BDA4429F-0C1E-F216-CEDF-7B0152965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03025" cy="3072384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702C9DDF-EB2C-EB72-4E81-853BC2DDE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86" y="3429000"/>
            <a:ext cx="3480562" cy="217837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B6DC915F-70B4-3D07-6989-CD3E66D26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875" y="2200013"/>
            <a:ext cx="5474839" cy="24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56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Alting er forbundet..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1350988C-310C-D2CB-0AA9-3CC61B339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203966" cy="4351338"/>
          </a:xfr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E0EDB674-1B51-8DE0-A7E0-ABB77229D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84" y="1690688"/>
            <a:ext cx="533731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29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Det gælder også adgangskontrol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4EF00BC-277F-7499-8508-A7AAC9449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147" y="1644968"/>
            <a:ext cx="5521706" cy="444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46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Vi har syv gode råd liggende…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4CF51829-B401-0B8A-DA28-0AC4286C4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68" y="1690688"/>
            <a:ext cx="10781432" cy="384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68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TV-overvågning er også </a:t>
            </a:r>
            <a:r>
              <a:rPr lang="da-DK" b="1" dirty="0" err="1">
                <a:latin typeface="Verdana" panose="020B0604030504040204" pitchFamily="34" charset="0"/>
                <a:ea typeface="Verdana" panose="020B0604030504040204" pitchFamily="34" charset="0"/>
              </a:rPr>
              <a:t>cyber</a:t>
            </a:r>
            <a:endParaRPr lang="da-DK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947E526-BAE9-EC2D-1B15-47354E260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203" y="1780140"/>
            <a:ext cx="7607300" cy="38354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0427ACC6-95F6-5E0B-2103-58F49AF03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83" y="1780140"/>
            <a:ext cx="4188420" cy="417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400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DIGITAL SUVERÆNITET?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82BFD26-EA35-70C3-0B8A-511692157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15" y="1884666"/>
            <a:ext cx="6240091" cy="4608209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EBF475C2-01F2-0886-F147-E5788878BC53}"/>
              </a:ext>
            </a:extLst>
          </p:cNvPr>
          <p:cNvSpPr txBox="1"/>
          <p:nvPr/>
        </p:nvSpPr>
        <p:spPr>
          <a:xfrm>
            <a:off x="9058275" y="2628900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Maj 2013</a:t>
            </a:r>
          </a:p>
        </p:txBody>
      </p:sp>
    </p:spTree>
    <p:extLst>
      <p:ext uri="{BB962C8B-B14F-4D97-AF65-F5344CB8AC3E}">
        <p14:creationId xmlns:p14="http://schemas.microsoft.com/office/powerpoint/2010/main" val="35129979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CLOUD ACT/FISA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B73182A-5A14-B495-9FA7-3374014DD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85908"/>
            <a:ext cx="5068832" cy="2286184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66ED7816-5076-792C-7336-69FFEFFD9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68412"/>
            <a:ext cx="4965084" cy="432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902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Kina kameraer?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4256A1CF-A95C-FDC5-DD63-75B00E77D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68" y="1662113"/>
            <a:ext cx="5143732" cy="4351338"/>
          </a:xfr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774F86C-3B59-A5F3-6B70-13F8B6F83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96" y="393700"/>
            <a:ext cx="5107703" cy="3164644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A967B3D6-B161-3695-28DE-54AE77AE5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4425950" cy="2156049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1D1550E9-C009-DCCF-712F-DB5AAE4A8E5E}"/>
              </a:ext>
            </a:extLst>
          </p:cNvPr>
          <p:cNvSpPr txBox="1"/>
          <p:nvPr/>
        </p:nvSpPr>
        <p:spPr>
          <a:xfrm>
            <a:off x="4786313" y="6013451"/>
            <a:ext cx="2790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Men husk at slå UNDP fra….</a:t>
            </a:r>
          </a:p>
        </p:txBody>
      </p:sp>
    </p:spTree>
    <p:extLst>
      <p:ext uri="{BB962C8B-B14F-4D97-AF65-F5344CB8AC3E}">
        <p14:creationId xmlns:p14="http://schemas.microsoft.com/office/powerpoint/2010/main" val="11983094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Videre i det fysiske…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9B4514F-B121-67DD-203A-E62FCD00A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42" y="1561764"/>
            <a:ext cx="5912371" cy="455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07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I er dækket ind? 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8EEBB00A-2182-9C67-C036-D98ECEA97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89" y="1690688"/>
            <a:ext cx="6625555" cy="2881312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C3399531-A318-1F6F-7DF9-648D5583B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1" y="1604753"/>
            <a:ext cx="5140168" cy="305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184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Kloning af elektroniske nøgler og adgangskort…</a:t>
            </a:r>
          </a:p>
        </p:txBody>
      </p:sp>
      <p:pic>
        <p:nvPicPr>
          <p:cNvPr id="4" name="Onlinemedier 3" descr="Opening Gate With Flipper Zero">
            <a:hlinkClick r:id="" action="ppaction://media"/>
            <a:extLst>
              <a:ext uri="{FF2B5EF4-FFF2-40B4-BE49-F238E27FC236}">
                <a16:creationId xmlns:a16="http://schemas.microsoft.com/office/drawing/2014/main" id="{ACF49796-89E0-5663-9810-7B9AF3BAAB8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938712" y="1832173"/>
            <a:ext cx="2314575" cy="409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Kan i fungere offline?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3F7E4-40C2-78F2-9DDD-C149D1B43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 Vi lever midt i en hybridkrig. 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 Vi forestiller os, at nettet aldrig går ned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 Men det gør det, </a:t>
            </a:r>
            <a:r>
              <a:rPr lang="da-DK" dirty="0" err="1">
                <a:latin typeface="Verdana" panose="020B0604030504040204" pitchFamily="34" charset="0"/>
                <a:ea typeface="Verdana" panose="020B0604030504040204" pitchFamily="34" charset="0"/>
              </a:rPr>
              <a:t>nogengange</a:t>
            </a:r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88661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Spanien/Portugal/</a:t>
            </a:r>
            <a:r>
              <a:rPr lang="da-DK" b="1" dirty="0" err="1">
                <a:latin typeface="Verdana" panose="020B0604030504040204" pitchFamily="34" charset="0"/>
                <a:ea typeface="Verdana" panose="020B0604030504040204" pitchFamily="34" charset="0"/>
              </a:rPr>
              <a:t>storebælt</a:t>
            </a:r>
            <a:endParaRPr lang="da-DK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C63BEFE0-26E6-1AEE-C2F5-340B069F8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5" y="1825625"/>
            <a:ext cx="6099643" cy="4351338"/>
          </a:xfr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43224891-44C9-9747-1F10-4B6ABFC50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38" y="2117956"/>
            <a:ext cx="4768180" cy="262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89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Hvad med dørlåsene? Er der en analog indgang?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365663E-9106-A3E5-2DBC-A99858DD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8554"/>
            <a:ext cx="5461000" cy="3180891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A33C2F69-FDA2-14B0-A07B-387CCE951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38554"/>
            <a:ext cx="4649003" cy="346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025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Opsummering: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3F7E4-40C2-78F2-9DDD-C149D1B43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a-DK" dirty="0" err="1">
                <a:latin typeface="Verdana" panose="020B0604030504040204" pitchFamily="34" charset="0"/>
                <a:ea typeface="Verdana" panose="020B0604030504040204" pitchFamily="34" charset="0"/>
              </a:rPr>
              <a:t>Cybersikkerhed</a:t>
            </a:r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 er en permanent indsats – det holder aldrig op…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Husk at have orden i penalhuset: Dokumenter jeres installationer – brug en certificeret installatør – husk aftale om opdateringer!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Hvis noget er for godt til at være sandt – så er det nok ikke sandt. 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Passwords. Opdateringer. Svageste led er indgangen for  en hacker. 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Analog Redundans! (nøglebokse/beredskabsplan på papir)</a:t>
            </a:r>
          </a:p>
        </p:txBody>
      </p:sp>
    </p:spTree>
    <p:extLst>
      <p:ext uri="{BB962C8B-B14F-4D97-AF65-F5344CB8AC3E}">
        <p14:creationId xmlns:p14="http://schemas.microsoft.com/office/powerpoint/2010/main" val="2735854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Tak for ordet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3F7E4-40C2-78F2-9DDD-C149D1B43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Spørgsmål – skriv til mig på </a:t>
            </a:r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ak@sikkerhedsbranchen.dk</a:t>
            </a:r>
            <a:endParaRPr lang="da-DK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da-DK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da-DK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744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Hvad vil jeg fortælle jer?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3F7E4-40C2-78F2-9DDD-C149D1B43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br>
              <a:rPr lang="da-DK" b="1" i="1" dirty="0">
                <a:effectLst/>
                <a:latin typeface="Helvetica Neue" panose="02000503000000020004" pitchFamily="2" charset="0"/>
              </a:rPr>
            </a:br>
            <a:r>
              <a:rPr lang="da-DK" b="1" i="1" dirty="0">
                <a:effectLst/>
                <a:latin typeface="Helvetica Neue" panose="02000503000000020004" pitchFamily="2" charset="0"/>
              </a:rPr>
              <a:t>‘</a:t>
            </a:r>
            <a:r>
              <a:rPr lang="da-DK" b="1" i="1" dirty="0" err="1">
                <a:effectLst/>
                <a:latin typeface="Helvetica Neue" panose="02000503000000020004" pitchFamily="2" charset="0"/>
              </a:rPr>
              <a:t>Cyberhændelser</a:t>
            </a:r>
            <a:r>
              <a:rPr lang="da-DK" i="1" dirty="0">
                <a:effectLst/>
                <a:latin typeface="Helvetica Neue" panose="02000503000000020004" pitchFamily="2" charset="0"/>
              </a:rPr>
              <a:t> vurderes af 82 pct. som forbundet med store risici. Den stigende digitalisering af blandt andet driftsfunktioner og administration gør sektoren mere sårbar over for </a:t>
            </a:r>
            <a:r>
              <a:rPr lang="da-DK" i="1" dirty="0" err="1">
                <a:effectLst/>
                <a:latin typeface="Helvetica Neue" panose="02000503000000020004" pitchFamily="2" charset="0"/>
              </a:rPr>
              <a:t>cyberangreb</a:t>
            </a:r>
            <a:r>
              <a:rPr lang="da-DK" i="1" dirty="0">
                <a:effectLst/>
                <a:latin typeface="Helvetica Neue" panose="02000503000000020004" pitchFamily="2" charset="0"/>
              </a:rPr>
              <a:t> og IT-nedbrud.’</a:t>
            </a:r>
            <a:br>
              <a:rPr lang="da-DK" i="1" dirty="0">
                <a:effectLst/>
                <a:latin typeface="Helvetica Neue" panose="02000503000000020004" pitchFamily="2" charset="0"/>
              </a:rPr>
            </a:br>
            <a:endParaRPr lang="da-DK" i="1" dirty="0">
              <a:effectLst/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da-DK" b="1" dirty="0">
                <a:effectLst/>
                <a:latin typeface="Helvetica Neue" panose="02000503000000020004" pitchFamily="2" charset="0"/>
              </a:rPr>
              <a:t>Risikovurderinger</a:t>
            </a:r>
            <a:r>
              <a:rPr lang="da-DK" dirty="0">
                <a:effectLst/>
                <a:latin typeface="Helvetica Neue" panose="02000503000000020004" pitchFamily="2" charset="0"/>
              </a:rPr>
              <a:t> - hvad kan der ske? (Alt med penge!, datalæk, kontonumre, personoplysninger, Brandanlæg(HUSK 2g lukker om lidt!), alt det, der internet i - og det er meget - spørge publikum? </a:t>
            </a:r>
          </a:p>
          <a:p>
            <a:pPr>
              <a:buFont typeface="+mj-lt"/>
              <a:buAutoNum type="arabicPeriod"/>
            </a:pPr>
            <a:r>
              <a:rPr lang="da-DK" b="1" dirty="0">
                <a:effectLst/>
                <a:latin typeface="Helvetica Neue" panose="02000503000000020004" pitchFamily="2" charset="0"/>
              </a:rPr>
              <a:t>Stil krav til leverandører af IT </a:t>
            </a:r>
            <a:r>
              <a:rPr lang="da-DK" dirty="0">
                <a:effectLst/>
                <a:latin typeface="Helvetica Neue" panose="02000503000000020004" pitchFamily="2" charset="0"/>
              </a:rPr>
              <a:t>- de skal overholde en del standarter - NIS2, CER,CRA - men det er er JER, der er ansvarlige - så vid hvad i gør. </a:t>
            </a:r>
          </a:p>
          <a:p>
            <a:pPr>
              <a:buFont typeface="+mj-lt"/>
              <a:buAutoNum type="arabicPeriod"/>
            </a:pPr>
            <a:r>
              <a:rPr lang="da-DK" b="1" dirty="0">
                <a:effectLst/>
                <a:latin typeface="Helvetica Neue" panose="02000503000000020004" pitchFamily="2" charset="0"/>
              </a:rPr>
              <a:t>Hvem er fjenden</a:t>
            </a:r>
            <a:r>
              <a:rPr lang="da-DK" dirty="0">
                <a:effectLst/>
                <a:latin typeface="Helvetica Neue" panose="02000503000000020004" pitchFamily="2" charset="0"/>
              </a:rPr>
              <a:t>? (hackerfabrikker/Statsaktører, småfisk, professionelle, Dark Web, AI-hacking, Phishingangreb, kritiske sårbarheder, intet er stærkere end svageste led(gamle </a:t>
            </a:r>
            <a:r>
              <a:rPr lang="da-DK" dirty="0" err="1">
                <a:effectLst/>
                <a:latin typeface="Helvetica Neue" panose="02000503000000020004" pitchFamily="2" charset="0"/>
              </a:rPr>
              <a:t>setups</a:t>
            </a:r>
            <a:r>
              <a:rPr lang="da-DK" dirty="0">
                <a:effectLst/>
                <a:latin typeface="Helvetica Neue" panose="02000503000000020004" pitchFamily="2" charset="0"/>
              </a:rPr>
              <a:t> - har i en varmepumpe på internettet? Et varmestyringssystem? </a:t>
            </a:r>
            <a:r>
              <a:rPr lang="da-DK" dirty="0" err="1">
                <a:effectLst/>
                <a:latin typeface="Helvetica Neue" panose="02000503000000020004" pitchFamily="2" charset="0"/>
              </a:rPr>
              <a:t>Apps….SCADA</a:t>
            </a:r>
            <a:r>
              <a:rPr lang="da-DK" dirty="0">
                <a:effectLst/>
                <a:latin typeface="Helvetica Neue" panose="02000503000000020004" pitchFamily="2" charset="0"/>
              </a:rPr>
              <a:t> </a:t>
            </a:r>
          </a:p>
          <a:p>
            <a:pPr>
              <a:buFont typeface="+mj-lt"/>
              <a:buAutoNum type="arabicPeriod"/>
            </a:pPr>
            <a:r>
              <a:rPr lang="da-DK" b="1" dirty="0">
                <a:effectLst/>
                <a:latin typeface="Helvetica Neue" panose="02000503000000020004" pitchFamily="2" charset="0"/>
              </a:rPr>
              <a:t>Hvad gør en hacker</a:t>
            </a:r>
            <a:r>
              <a:rPr lang="da-DK" dirty="0">
                <a:effectLst/>
                <a:latin typeface="Helvetica Neue" panose="02000503000000020004" pitchFamily="2" charset="0"/>
              </a:rPr>
              <a:t>? 1. PRIVILEGIE-ESKALERING</a:t>
            </a:r>
          </a:p>
          <a:p>
            <a:pPr>
              <a:buFont typeface="+mj-lt"/>
              <a:buAutoNum type="arabicPeriod"/>
            </a:pPr>
            <a:r>
              <a:rPr lang="da-DK" dirty="0">
                <a:effectLst/>
                <a:latin typeface="Helvetica Neue" panose="02000503000000020004" pitchFamily="2" charset="0"/>
              </a:rPr>
              <a:t>Forebyggelse - basic: Backup! Opdater! (Overvej al </a:t>
            </a:r>
            <a:r>
              <a:rPr lang="da-DK" dirty="0" err="1">
                <a:effectLst/>
                <a:latin typeface="Helvetica Neue" panose="02000503000000020004" pitchFamily="2" charset="0"/>
              </a:rPr>
              <a:t>remote</a:t>
            </a:r>
            <a:r>
              <a:rPr lang="da-DK" dirty="0">
                <a:effectLst/>
                <a:latin typeface="Helvetica Neue" panose="02000503000000020004" pitchFamily="2" charset="0"/>
              </a:rPr>
              <a:t> acces)!, </a:t>
            </a:r>
            <a:r>
              <a:rPr lang="da-DK" dirty="0" err="1">
                <a:effectLst/>
                <a:latin typeface="Helvetica Neue" panose="02000503000000020004" pitchFamily="2" charset="0"/>
              </a:rPr>
              <a:t>Awarenesstræning</a:t>
            </a:r>
            <a:r>
              <a:rPr lang="da-DK" dirty="0">
                <a:effectLst/>
                <a:latin typeface="Helvetica Neue" panose="02000503000000020004" pitchFamily="2" charset="0"/>
              </a:rPr>
              <a:t>. HUSK DET KEDELIGE: Passwords, opdateringer, ADMINKONTI? </a:t>
            </a:r>
          </a:p>
          <a:p>
            <a:pPr marL="0" indent="0">
              <a:buNone/>
            </a:pPr>
            <a:endParaRPr lang="da-DK" dirty="0"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559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24734A-DC69-AC2A-9C1F-2B784A32C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RISIKOSTYRINGSPOLITIK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701E4928-A07D-50B5-8493-98880E004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3400" y="1675517"/>
            <a:ext cx="8585200" cy="2438400"/>
          </a:xfr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D5036DA2-C027-9D99-8F69-A93A3AF65A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607" y="6094862"/>
            <a:ext cx="1720721" cy="676275"/>
          </a:xfrm>
          <a:prstGeom prst="rect">
            <a:avLst/>
          </a:prstGeom>
        </p:spPr>
      </p:pic>
      <p:cxnSp>
        <p:nvCxnSpPr>
          <p:cNvPr id="5" name="Lige forbindelse 8">
            <a:extLst>
              <a:ext uri="{FF2B5EF4-FFF2-40B4-BE49-F238E27FC236}">
                <a16:creationId xmlns:a16="http://schemas.microsoft.com/office/drawing/2014/main" id="{E1C22E0B-5457-B6AC-A51A-39ED52207D02}"/>
              </a:ext>
            </a:extLst>
          </p:cNvPr>
          <p:cNvCxnSpPr>
            <a:cxnSpLocks/>
          </p:cNvCxnSpPr>
          <p:nvPr/>
        </p:nvCxnSpPr>
        <p:spPr>
          <a:xfrm>
            <a:off x="0" y="6537147"/>
            <a:ext cx="9253182" cy="0"/>
          </a:xfrm>
          <a:prstGeom prst="line">
            <a:avLst/>
          </a:prstGeom>
          <a:ln w="38100">
            <a:solidFill>
              <a:srgbClr val="E83D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Lige forbindelse 41">
            <a:extLst>
              <a:ext uri="{FF2B5EF4-FFF2-40B4-BE49-F238E27FC236}">
                <a16:creationId xmlns:a16="http://schemas.microsoft.com/office/drawing/2014/main" id="{57408422-6085-4BF2-B9A5-833A170AD57C}"/>
              </a:ext>
            </a:extLst>
          </p:cNvPr>
          <p:cNvCxnSpPr>
            <a:cxnSpLocks/>
          </p:cNvCxnSpPr>
          <p:nvPr/>
        </p:nvCxnSpPr>
        <p:spPr>
          <a:xfrm>
            <a:off x="11197136" y="6537148"/>
            <a:ext cx="994865" cy="1"/>
          </a:xfrm>
          <a:prstGeom prst="line">
            <a:avLst/>
          </a:prstGeom>
          <a:ln w="38100">
            <a:solidFill>
              <a:srgbClr val="E83D3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346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RISIKOVURDERINGER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3F7E4-40C2-78F2-9DDD-C149D1B43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Har I </a:t>
            </a:r>
            <a:r>
              <a:rPr lang="da-DK" dirty="0" err="1">
                <a:latin typeface="Verdana" panose="020B0604030504040204" pitchFamily="34" charset="0"/>
                <a:ea typeface="Verdana" panose="020B0604030504040204" pitchFamily="34" charset="0"/>
              </a:rPr>
              <a:t>driftfunktioner</a:t>
            </a:r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 forbundet til internettet?</a:t>
            </a:r>
          </a:p>
          <a:p>
            <a:r>
              <a:rPr lang="da-DK" dirty="0" err="1">
                <a:latin typeface="Verdana" panose="020B0604030504040204" pitchFamily="34" charset="0"/>
                <a:ea typeface="Verdana" panose="020B0604030504040204" pitchFamily="34" charset="0"/>
              </a:rPr>
              <a:t>Adminstrative</a:t>
            </a:r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 funktioner? 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Har I data liggende på beboere/leverandører/kunder?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Kender i jeres systemer? Hvem har sat op? Hvor står de?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HVEM har adgang? (Også FYSISK! - mere om det senere)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Hvad sker der, hvis udenforstående kommer indenfor? </a:t>
            </a:r>
          </a:p>
        </p:txBody>
      </p:sp>
    </p:spTree>
    <p:extLst>
      <p:ext uri="{BB962C8B-B14F-4D97-AF65-F5344CB8AC3E}">
        <p14:creationId xmlns:p14="http://schemas.microsoft.com/office/powerpoint/2010/main" val="2965881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Er jeres opsætning lavet rigtigt?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3F7E4-40C2-78F2-9DDD-C149D1B43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Har i dokumenteret hvad der er sat op – hvem de er, hvad de har lavet? </a:t>
            </a:r>
          </a:p>
          <a:p>
            <a:r>
              <a:rPr lang="da-DK" dirty="0">
                <a:latin typeface="Verdana" panose="020B0604030504040204" pitchFamily="34" charset="0"/>
                <a:ea typeface="Verdana" panose="020B0604030504040204" pitchFamily="34" charset="0"/>
              </a:rPr>
              <a:t>Hvis det er nogen fra vores branche – har I så udfyldt in installationserklæring? </a:t>
            </a:r>
          </a:p>
        </p:txBody>
      </p:sp>
    </p:spTree>
    <p:extLst>
      <p:ext uri="{BB962C8B-B14F-4D97-AF65-F5344CB8AC3E}">
        <p14:creationId xmlns:p14="http://schemas.microsoft.com/office/powerpoint/2010/main" val="3536545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C58D-AEB9-1F83-5B46-F65C0394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Verdana" panose="020B0604030504040204" pitchFamily="34" charset="0"/>
                <a:ea typeface="Verdana" panose="020B0604030504040204" pitchFamily="34" charset="0"/>
              </a:rPr>
              <a:t>Installationserklæring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8D048C9-C687-C843-9B3B-49691F511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89154"/>
            <a:ext cx="7772400" cy="505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97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2383</TotalTime>
  <Words>1403</Words>
  <Application>Microsoft Office PowerPoint</Application>
  <PresentationFormat>Widescreen</PresentationFormat>
  <Paragraphs>120</Paragraphs>
  <Slides>45</Slides>
  <Notes>0</Notes>
  <HiddenSlides>0</HiddenSlides>
  <MMClips>2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Helvetica Neue</vt:lpstr>
      <vt:lpstr>Verdana</vt:lpstr>
      <vt:lpstr>Office Theme</vt:lpstr>
      <vt:lpstr>IT-Sikkerhed i Almene Boliger</vt:lpstr>
      <vt:lpstr>Hvem er jeg? </vt:lpstr>
      <vt:lpstr>SikkerhedsBranchens IT-sikkerhedsudvalg</vt:lpstr>
      <vt:lpstr>I er dækket ind? </vt:lpstr>
      <vt:lpstr>Hvad vil jeg fortælle jer?</vt:lpstr>
      <vt:lpstr>RISIKOSTYRINGSPOLITIK</vt:lpstr>
      <vt:lpstr>RISIKOVURDERINGER</vt:lpstr>
      <vt:lpstr>Er jeres opsætning lavet rigtigt?</vt:lpstr>
      <vt:lpstr>Installationserklæring</vt:lpstr>
      <vt:lpstr>PowerPoint-præsentation</vt:lpstr>
      <vt:lpstr>PowerPoint-præsentation</vt:lpstr>
      <vt:lpstr>HVEM ER FJENDEN? </vt:lpstr>
      <vt:lpstr>Typer af hackere: </vt:lpstr>
      <vt:lpstr>RANSOMWARE</vt:lpstr>
      <vt:lpstr>PowerPoint-præsentation</vt:lpstr>
      <vt:lpstr>SHODAN</vt:lpstr>
      <vt:lpstr>CYBERKRIG med civile ofre?</vt:lpstr>
      <vt:lpstr>ransomware</vt:lpstr>
      <vt:lpstr>Hvad gør man mod ransomware</vt:lpstr>
      <vt:lpstr>Måske kaffemaskinen kan klare sig uden? </vt:lpstr>
      <vt:lpstr>En lille øvelse? </vt:lpstr>
      <vt:lpstr>PERSONDATA!</vt:lpstr>
      <vt:lpstr>Grim persondatalæk nr. 1</vt:lpstr>
      <vt:lpstr>Grim persondatalæk nr. 2</vt:lpstr>
      <vt:lpstr>Grim persondatalæk nr. 3</vt:lpstr>
      <vt:lpstr>PERSONDATA</vt:lpstr>
      <vt:lpstr>HVAD BRUGER HACKERE PERSONDATA TIL?</vt:lpstr>
      <vt:lpstr>I praksis</vt:lpstr>
      <vt:lpstr>PHISING – nu med ai?</vt:lpstr>
      <vt:lpstr>AI fiskeri…</vt:lpstr>
      <vt:lpstr>PowerPoint-præsentation</vt:lpstr>
      <vt:lpstr>Alting er forbundet..</vt:lpstr>
      <vt:lpstr>Det gælder også adgangskontrol</vt:lpstr>
      <vt:lpstr>Vi har syv gode råd liggende…</vt:lpstr>
      <vt:lpstr>TV-overvågning er også cyber</vt:lpstr>
      <vt:lpstr>DIGITAL SUVERÆNITET?</vt:lpstr>
      <vt:lpstr>CLOUD ACT/FISA</vt:lpstr>
      <vt:lpstr>Kina kameraer?</vt:lpstr>
      <vt:lpstr>Videre i det fysiske…</vt:lpstr>
      <vt:lpstr>Kloning af elektroniske nøgler og adgangskort…</vt:lpstr>
      <vt:lpstr>Kan i fungere offline? </vt:lpstr>
      <vt:lpstr>Spanien/Portugal/storebælt</vt:lpstr>
      <vt:lpstr>Hvad med dørlåsene? Er der en analog indgang? </vt:lpstr>
      <vt:lpstr>Opsummering: </vt:lpstr>
      <vt:lpstr>Tak for ordet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Bugge Thulstrup</dc:creator>
  <cp:lastModifiedBy>Ole Nedahl</cp:lastModifiedBy>
  <cp:revision>13</cp:revision>
  <dcterms:created xsi:type="dcterms:W3CDTF">2022-06-01T07:44:58Z</dcterms:created>
  <dcterms:modified xsi:type="dcterms:W3CDTF">2026-05-11T06:57:54Z</dcterms:modified>
</cp:coreProperties>
</file>